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8"/>
            <a:ext cx="6019800" cy="1190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</p:spPr>
        <p:txBody>
          <a:bodyPr/>
          <a:lstStyle>
            <a:lvl1pPr>
              <a:defRPr smtClean="0"/>
            </a:lvl1pPr>
          </a:lstStyle>
          <a:p>
            <a:fld id="{00620ADA-B3E6-8B4B-9CAC-C509E71F1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8"/>
            <a:ext cx="6019800" cy="1190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153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295400" cy="457200"/>
          </a:xfrm>
        </p:spPr>
        <p:txBody>
          <a:bodyPr/>
          <a:lstStyle>
            <a:lvl1pPr>
              <a:defRPr smtClean="0"/>
            </a:lvl1pPr>
          </a:lstStyle>
          <a:p>
            <a:fld id="{FF61C09B-37B0-4A4D-B8A0-C6497C77A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C201-B336-A84D-8BBB-E5E43C08D3C0}" type="datetimeFigureOut">
              <a:rPr lang="en-US" smtClean="0"/>
              <a:t>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F9843-5776-EF45-999B-858728285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19.2 Multiple Alleles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 population, there may be more than two alleles for a given trait</a:t>
            </a:r>
          </a:p>
          <a:p>
            <a:r>
              <a:rPr lang="en-US">
                <a:solidFill>
                  <a:srgbClr val="62139E"/>
                </a:solidFill>
              </a:rPr>
              <a:t>If a gene exists in more than two alleles, it is said to have </a:t>
            </a:r>
            <a:r>
              <a:rPr lang="en-US">
                <a:solidFill>
                  <a:srgbClr val="BA0003"/>
                </a:solidFill>
              </a:rPr>
              <a:t>multiple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normal circumstances, </a:t>
            </a:r>
            <a:r>
              <a:rPr lang="en-US">
                <a:solidFill>
                  <a:srgbClr val="62139E"/>
                </a:solidFill>
              </a:rPr>
              <a:t>such a harmful allele would have been eliminated from a population as the affected individual would die before reproducing</a:t>
            </a:r>
          </a:p>
          <a:p>
            <a:pPr>
              <a:lnSpc>
                <a:spcPct val="90000"/>
              </a:lnSpc>
            </a:pPr>
            <a:r>
              <a:rPr lang="en-US"/>
              <a:t>This disease common in West Africa where malaria is prevalent. Why?</a:t>
            </a:r>
          </a:p>
          <a:p>
            <a:pPr lvl="1">
              <a:lnSpc>
                <a:spcPct val="90000"/>
              </a:lnSpc>
            </a:pPr>
            <a:r>
              <a:rPr lang="en-US"/>
              <a:t>Heterozygous individuals (Ss) more resistant to malaria than individuals who have two copies of the normal haemoglobin allele.  Hence the heterozygous individual has a better chance in surviving and reproducing than normal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Chromosome mutation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Extra chromosome in the </a:t>
            </a:r>
            <a:r>
              <a:rPr lang="en-US">
                <a:solidFill>
                  <a:srgbClr val="62139E"/>
                </a:solidFill>
              </a:rPr>
              <a:t>21</a:t>
            </a:r>
            <a:r>
              <a:rPr lang="en-US" baseline="30000">
                <a:solidFill>
                  <a:srgbClr val="62139E"/>
                </a:solidFill>
              </a:rPr>
              <a:t>st </a:t>
            </a:r>
            <a:r>
              <a:rPr lang="en-US">
                <a:solidFill>
                  <a:srgbClr val="62139E"/>
                </a:solidFill>
              </a:rPr>
              <a:t>pair</a:t>
            </a:r>
            <a:r>
              <a:rPr lang="en-US"/>
              <a:t> of chromosome</a:t>
            </a:r>
          </a:p>
          <a:p>
            <a:r>
              <a:rPr lang="en-US"/>
              <a:t>Such people have </a:t>
            </a:r>
            <a:r>
              <a:rPr lang="en-US">
                <a:solidFill>
                  <a:srgbClr val="62139E"/>
                </a:solidFill>
              </a:rPr>
              <a:t>47 chromosomes</a:t>
            </a:r>
            <a:r>
              <a:rPr lang="en-US"/>
              <a:t> in their body </a:t>
            </a:r>
            <a:r>
              <a:rPr lang="en-US">
                <a:sym typeface="Wingdings" charset="2"/>
              </a:rPr>
              <a:t> </a:t>
            </a:r>
            <a:r>
              <a:rPr lang="en-US">
                <a:solidFill>
                  <a:srgbClr val="BA0003"/>
                </a:solidFill>
                <a:sym typeface="Wingdings" charset="2"/>
              </a:rPr>
              <a:t>Down’s syndrome</a:t>
            </a:r>
          </a:p>
          <a:p>
            <a:r>
              <a:rPr lang="en-US"/>
              <a:t>Normally, zygotes with extra chromosomes fail to develop.  One of the exceptions is a zygote with an extra chromosome 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Mutagenic Agents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of spontaneous mutation is very low</a:t>
            </a:r>
          </a:p>
          <a:p>
            <a:r>
              <a:rPr lang="en-US"/>
              <a:t>This rate can be increased greatly by the presence of certain agents known as </a:t>
            </a:r>
            <a:r>
              <a:rPr lang="en-US">
                <a:solidFill>
                  <a:srgbClr val="BA0003"/>
                </a:solidFill>
              </a:rPr>
              <a:t>mutagens</a:t>
            </a:r>
          </a:p>
          <a:p>
            <a:r>
              <a:rPr lang="en-US"/>
              <a:t>E.g. </a:t>
            </a:r>
            <a:r>
              <a:rPr lang="en-US">
                <a:solidFill>
                  <a:srgbClr val="BA0003"/>
                </a:solidFill>
              </a:rPr>
              <a:t>ultraviolet light</a:t>
            </a:r>
            <a:r>
              <a:rPr lang="en-US"/>
              <a:t>, </a:t>
            </a:r>
            <a:r>
              <a:rPr lang="en-US">
                <a:solidFill>
                  <a:srgbClr val="BA0003"/>
                </a:solidFill>
              </a:rPr>
              <a:t>alpha, beta and gamma radiations</a:t>
            </a:r>
            <a:r>
              <a:rPr lang="en-US"/>
              <a:t>, some </a:t>
            </a:r>
            <a:r>
              <a:rPr lang="en-US">
                <a:solidFill>
                  <a:srgbClr val="BA0003"/>
                </a:solidFill>
              </a:rPr>
              <a:t>chemicals</a:t>
            </a:r>
            <a:r>
              <a:rPr lang="en-US"/>
              <a:t> (chloroform, organic solvents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4" name="Picture 4" descr="Fig22 1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r="2617"/>
          <a:stretch>
            <a:fillRect/>
          </a:stretch>
        </p:blipFill>
        <p:spPr>
          <a:xfrm>
            <a:off x="76200" y="762000"/>
            <a:ext cx="8915400" cy="5759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Discontinuous vs Continuous variation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2139E"/>
                </a:solidFill>
              </a:rPr>
              <a:t>Variations are differences in traits or characteristics between individuals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BA0003"/>
                </a:solidFill>
              </a:rPr>
              <a:t>Continuous variation</a:t>
            </a:r>
            <a:r>
              <a:rPr lang="en-US"/>
              <a:t> is where there is a complete range of measurements from one extreme to another (individuals do not fall into distinct categories)</a:t>
            </a:r>
          </a:p>
          <a:p>
            <a:pPr>
              <a:lnSpc>
                <a:spcPct val="90000"/>
              </a:lnSpc>
            </a:pPr>
            <a:r>
              <a:rPr lang="en-US"/>
              <a:t>A continuous variation is brought about by the combined (or additive) effect of many genes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BA0003"/>
                </a:solidFill>
              </a:rPr>
              <a:t>Discontinuous variation</a:t>
            </a:r>
            <a:r>
              <a:rPr lang="en-US"/>
              <a:t> is where individuals fall into distinct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0" name="Picture 4" descr="Fig22 1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79588"/>
            <a:ext cx="8991600" cy="3722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8" name="Picture 4" descr="Table22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r="2728"/>
          <a:stretch>
            <a:fillRect/>
          </a:stretch>
        </p:blipFill>
        <p:spPr>
          <a:xfrm>
            <a:off x="0" y="1993900"/>
            <a:ext cx="9144000" cy="3448050"/>
          </a:xfrm>
          <a:noFill/>
          <a:ln/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3962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e.g. ability to roll tongue, blood groups in man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572000" y="5562600"/>
            <a:ext cx="4419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e.g. skin colour, height,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TYS (4.2B)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All MCQ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Paper 2 Section A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Q 2 and 4 and 5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Selection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BA0003"/>
                </a:solidFill>
              </a:rPr>
              <a:t>A process which results in the best adapted organisms in a population surviving to reproduce and so pass on more of their genes to the next generation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BA0003"/>
                </a:solidFill>
              </a:rPr>
              <a:t>Mutation provides new genes or alleles</a:t>
            </a:r>
            <a:r>
              <a:rPr lang="en-US" sz="2800"/>
              <a:t>, and hence variation, for </a:t>
            </a:r>
            <a:r>
              <a:rPr lang="en-US" sz="2800">
                <a:solidFill>
                  <a:srgbClr val="BA0003"/>
                </a:solidFill>
              </a:rPr>
              <a:t>natural selection</a:t>
            </a:r>
            <a:r>
              <a:rPr lang="en-US" sz="2800"/>
              <a:t> to operate on.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62139E"/>
                </a:solidFill>
              </a:rPr>
              <a:t>New breed of organisms may change so much that they become new species</a:t>
            </a:r>
            <a:r>
              <a:rPr lang="en-US" sz="2800"/>
              <a:t>  </a:t>
            </a:r>
            <a:r>
              <a:rPr lang="en-US" sz="2800">
                <a:sym typeface="Wingdings" charset="2"/>
              </a:rPr>
              <a:t> evolution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Fig. 19.20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Coat colour in rabbits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E.g. Coat colour in rabbit controlled by 3 alleles</a:t>
            </a:r>
          </a:p>
          <a:p>
            <a:pPr lvl="1"/>
            <a:r>
              <a:rPr lang="en-US" sz="2400"/>
              <a:t>C    the allele for full colour (grey)</a:t>
            </a:r>
          </a:p>
          <a:p>
            <a:pPr lvl="1"/>
            <a:r>
              <a:rPr lang="en-US" sz="2400"/>
              <a:t>c</a:t>
            </a:r>
            <a:r>
              <a:rPr lang="en-US" sz="2400" baseline="30000"/>
              <a:t>h</a:t>
            </a:r>
            <a:r>
              <a:rPr lang="en-US" sz="2400"/>
              <a:t>   the allele for Himalayan (white coat, pink    eyes, black/brown feet, ears, tail, tip of nose)</a:t>
            </a:r>
          </a:p>
          <a:p>
            <a:pPr lvl="1"/>
            <a:r>
              <a:rPr lang="en-US" sz="2400"/>
              <a:t>c</a:t>
            </a:r>
            <a:r>
              <a:rPr lang="en-US" sz="2400" baseline="30000"/>
              <a:t>a</a:t>
            </a:r>
            <a:r>
              <a:rPr lang="en-US" sz="2400"/>
              <a:t>  the allele for albino white  </a:t>
            </a:r>
          </a:p>
          <a:p>
            <a:pPr lvl="1"/>
            <a:endParaRPr lang="en-US" sz="2400"/>
          </a:p>
          <a:p>
            <a:r>
              <a:rPr lang="en-US" sz="2800"/>
              <a:t>Through breeding experiments </a:t>
            </a:r>
            <a:r>
              <a:rPr lang="en-US" sz="2800">
                <a:sym typeface="Wingdings" charset="2"/>
              </a:rPr>
              <a:t> allele for full colour is dominant over the other alleles  Himalayan is dominant over albino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Selection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62139E"/>
                </a:solidFill>
              </a:rPr>
              <a:t>Selection is a method used to produce plants and animals with desirable traits</a:t>
            </a:r>
          </a:p>
          <a:p>
            <a:pPr lvl="1"/>
            <a:r>
              <a:rPr lang="en-US" sz="2400"/>
              <a:t>E.g. Selecting plants that produce seeds with high oil content in soybean</a:t>
            </a:r>
          </a:p>
          <a:p>
            <a:pPr lvl="1"/>
            <a:r>
              <a:rPr lang="en-US" sz="2400"/>
              <a:t>Cultivated sugar cane resistant to disease and also rich in sugar</a:t>
            </a:r>
          </a:p>
          <a:p>
            <a:pPr lvl="1"/>
            <a:r>
              <a:rPr lang="en-US" sz="2400"/>
              <a:t>Cows that produce more milk and can thrive in warm climate</a:t>
            </a:r>
          </a:p>
          <a:p>
            <a:endParaRPr lang="en-US" sz="2800"/>
          </a:p>
          <a:p>
            <a:r>
              <a:rPr lang="en-US" sz="2800"/>
              <a:t>Read pg 374 and 379 for more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2901" name="Group 21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153400" cy="3733800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Artificial Selection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 selects the varieties of organisms that suit his needs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Selection occurs when natural environmental conditions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Varieties are produced by selective breeding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Varieties are produced by mutations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TYS (4.2A)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MCQ</a:t>
            </a:r>
          </a:p>
          <a:p>
            <a:endParaRPr lang="en-US"/>
          </a:p>
          <a:p>
            <a:r>
              <a:rPr lang="en-US"/>
              <a:t>Paper 2 (Section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Engineering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Nature of genes</a:t>
            </a:r>
          </a:p>
          <a:p>
            <a:r>
              <a:rPr lang="en-US"/>
              <a:t>Genes inherited from our parents found in chromatin threads (chromosomes) in the nucleus</a:t>
            </a:r>
          </a:p>
          <a:p>
            <a:r>
              <a:rPr lang="en-US"/>
              <a:t>23 from mother, 23 from father</a:t>
            </a:r>
          </a:p>
          <a:p>
            <a:r>
              <a:rPr lang="en-US"/>
              <a:t>Each chromatin thread is made up of DNA wrapped around proteins</a:t>
            </a:r>
          </a:p>
          <a:p>
            <a:r>
              <a:rPr lang="en-US"/>
              <a:t>The 2 DNA strands form a double helix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0" name="Picture 4" descr="Fig22 1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r="6921"/>
          <a:stretch>
            <a:fillRect/>
          </a:stretch>
        </p:blipFill>
        <p:spPr>
          <a:xfrm>
            <a:off x="2743200" y="0"/>
            <a:ext cx="4419600" cy="68580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BA0003"/>
                </a:solidFill>
              </a:rPr>
              <a:t>A small fragment of DNA which controls the formation of a single protein or enzyme</a:t>
            </a:r>
          </a:p>
          <a:p>
            <a:pPr>
              <a:lnSpc>
                <a:spcPct val="90000"/>
              </a:lnSpc>
            </a:pPr>
            <a:r>
              <a:rPr lang="en-US"/>
              <a:t>There are many genes along the DNA strand.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BA0003"/>
                </a:solidFill>
              </a:rPr>
              <a:t>Each gene stores a message (genetic code) which determines how an enzyme or protein should be made in the cell</a:t>
            </a:r>
          </a:p>
          <a:p>
            <a:pPr>
              <a:lnSpc>
                <a:spcPct val="90000"/>
              </a:lnSpc>
            </a:pPr>
            <a:r>
              <a:rPr lang="en-US"/>
              <a:t>Each protein or enzyme contributes to the development of a certain characteristics in our bodies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8" name="Picture 4" descr="Fig22 1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66675"/>
            <a:ext cx="8153400" cy="68008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BA0003"/>
                </a:solidFill>
              </a:rPr>
              <a:t>If genetic code is altered, it may affect our body structure or function</a:t>
            </a:r>
          </a:p>
          <a:p>
            <a:pPr>
              <a:lnSpc>
                <a:spcPct val="90000"/>
              </a:lnSpc>
            </a:pPr>
            <a:r>
              <a:rPr lang="en-US"/>
              <a:t>E.g. Sickle cell anemia</a:t>
            </a:r>
          </a:p>
          <a:p>
            <a:pPr lvl="1">
              <a:lnSpc>
                <a:spcPct val="90000"/>
              </a:lnSpc>
            </a:pPr>
            <a:r>
              <a:rPr lang="en-US"/>
              <a:t>The genetic code for one amino acid in the haemoglobin protein was changed slightly, resulting in a code that produced in another amino acid in its place.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 many cases, more than one type of polypeptide chain is involved in the formation of a protein molecule. E.g. insulin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Many genes are switched off, except when needed in the relevant cells in the body</a:t>
            </a:r>
          </a:p>
          <a:p>
            <a:pPr>
              <a:lnSpc>
                <a:spcPct val="90000"/>
              </a:lnSpc>
            </a:pPr>
            <a:r>
              <a:rPr lang="en-US"/>
              <a:t>For example, the genes for insulin production only express themselves in special cells in the pancreas</a:t>
            </a:r>
          </a:p>
          <a:p>
            <a:pPr>
              <a:lnSpc>
                <a:spcPct val="90000"/>
              </a:lnSpc>
            </a:pPr>
            <a:r>
              <a:rPr lang="en-US"/>
              <a:t>Oncogenes (cancer genes) may be activated in our cells and cause cancer later in our lives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Transfer of Genes from One Organism to Another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BA0003"/>
                </a:solidFill>
              </a:rPr>
              <a:t>Genetic engineering is a technique used to transfer genes from one organism to another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62139E"/>
                </a:solidFill>
              </a:rPr>
              <a:t>Certain genes may be cut off from the cells of one organism and inserted into cells of another organism of the SAME or DIFFERENT species</a:t>
            </a:r>
          </a:p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rgbClr val="BA0003"/>
                </a:solidFill>
              </a:rPr>
              <a:t>vector (plasmid)</a:t>
            </a:r>
            <a:r>
              <a:rPr lang="en-US"/>
              <a:t> is used to transfer the gene</a:t>
            </a:r>
          </a:p>
          <a:p>
            <a:pPr>
              <a:lnSpc>
                <a:spcPct val="90000"/>
              </a:lnSpc>
            </a:pPr>
            <a:r>
              <a:rPr lang="en-US"/>
              <a:t>The transferred gene can express itself in the genetically engineered organism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7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Genotype of the various coat colours are shown below:</a:t>
            </a:r>
          </a:p>
          <a:p>
            <a:r>
              <a:rPr lang="en-US" sz="2400"/>
              <a:t>Several other alleles for coat colour have been found.</a:t>
            </a:r>
          </a:p>
          <a:p>
            <a:r>
              <a:rPr lang="en-US" sz="2400"/>
              <a:t>These alleles are recessive to the full colour but together with other alleles will show intermediate coat colour </a:t>
            </a:r>
          </a:p>
        </p:txBody>
      </p:sp>
      <p:graphicFrame>
        <p:nvGraphicFramePr>
          <p:cNvPr id="100373" name="Group 21"/>
          <p:cNvGraphicFramePr>
            <a:graphicFrameLocks noGrp="1"/>
          </p:cNvGraphicFramePr>
          <p:nvPr>
            <p:ph sz="half" idx="2"/>
          </p:nvPr>
        </p:nvGraphicFramePr>
        <p:xfrm>
          <a:off x="4610100" y="1371600"/>
          <a:ext cx="4000500" cy="457200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Arial" charset="0"/>
                        </a:rPr>
                        <a:t>Phenotype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Arial" charset="0"/>
                        </a:rPr>
                        <a:t>Genotype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colour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CC, Cc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Himalayan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Albino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Transgenic bacteria and the production of insulin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 (from human) for making insulin transferred to bacterial cell</a:t>
            </a:r>
          </a:p>
          <a:p>
            <a:r>
              <a:rPr lang="en-US"/>
              <a:t>Gene causes bacteria to produce insulin </a:t>
            </a:r>
          </a:p>
          <a:p>
            <a:r>
              <a:rPr lang="en-US"/>
              <a:t>Any organism which acquires  a foreign gene is called a transgenic organism</a:t>
            </a:r>
          </a:p>
          <a:p>
            <a:r>
              <a:rPr lang="en-US"/>
              <a:t>In this case, the bacterium which has the insulin gene is a transgenic bacterium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 descr="Fig22 2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1709" r="3419"/>
          <a:stretch>
            <a:fillRect/>
          </a:stretch>
        </p:blipFill>
        <p:spPr>
          <a:xfrm>
            <a:off x="0" y="114300"/>
            <a:ext cx="9144000" cy="6791325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New insulin produced by genetic engineering is exactly the same as human insulin.  </a:t>
            </a:r>
            <a:r>
              <a:rPr lang="en-US">
                <a:solidFill>
                  <a:srgbClr val="BA0003"/>
                </a:solidFill>
              </a:rPr>
              <a:t>Hence, no danger or rejection by people who use the insulin to control their sugar level</a:t>
            </a:r>
          </a:p>
          <a:p>
            <a:pPr>
              <a:lnSpc>
                <a:spcPct val="90000"/>
              </a:lnSpc>
            </a:pPr>
            <a:r>
              <a:rPr lang="en-US"/>
              <a:t>Also, the genetically engineered bacteria </a:t>
            </a:r>
            <a:r>
              <a:rPr lang="en-US">
                <a:solidFill>
                  <a:srgbClr val="BA0003"/>
                </a:solidFill>
              </a:rPr>
              <a:t>multiply rapidly to form a large population which makes large quantities of the gene product</a:t>
            </a:r>
            <a:r>
              <a:rPr lang="en-US"/>
              <a:t> (e.g. insulin)</a:t>
            </a:r>
          </a:p>
          <a:p>
            <a:pPr>
              <a:lnSpc>
                <a:spcPct val="90000"/>
              </a:lnSpc>
            </a:pPr>
            <a:r>
              <a:rPr lang="en-US"/>
              <a:t>Large scale production of insulin with the use of fermenters is done.  Insulin is then extracted and purified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G.E.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r>
              <a:rPr lang="en-US" sz="2800"/>
              <a:t>Can insert a gene from any organism into a plant or an animal</a:t>
            </a:r>
          </a:p>
          <a:p>
            <a:r>
              <a:rPr lang="en-US" sz="2800"/>
              <a:t>No transmission of defective genes unlike selective breeding</a:t>
            </a:r>
          </a:p>
          <a:p>
            <a:r>
              <a:rPr lang="en-US" sz="2800"/>
              <a:t>G.E. experiments with individual cells, which can reproduce rapidly in the lab in a small container</a:t>
            </a:r>
          </a:p>
          <a:p>
            <a:r>
              <a:rPr lang="en-US" sz="2800"/>
              <a:t>Increases productivity and efficiency in the breeding of organisms.  This increases profitability (e.g. transgenic salmon grows faster and requires less food)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of G.E.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Allergy to transgenic food which people eat</a:t>
            </a:r>
          </a:p>
          <a:p>
            <a:r>
              <a:rPr lang="en-US"/>
              <a:t>Genes that code for an antibiotic resistance accidentally incorporated into bacteria that cause diseases to humans</a:t>
            </a:r>
          </a:p>
          <a:p>
            <a:r>
              <a:rPr lang="en-US"/>
              <a:t>Some people may deliberately create combination or genes which they may use in chemical or biological warfare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4.2B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MCQ</a:t>
            </a:r>
          </a:p>
          <a:p>
            <a:pPr>
              <a:buFontTx/>
              <a:buNone/>
            </a:pPr>
            <a:r>
              <a:rPr lang="en-US"/>
              <a:t>73, 74, 75, 76, 78, 81, 85, 87, 88, 89, 91, 94, 95, 96, 99, 100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Section A</a:t>
            </a:r>
          </a:p>
          <a:p>
            <a:pPr>
              <a:buFontTx/>
              <a:buNone/>
            </a:pPr>
            <a:r>
              <a:rPr lang="en-US"/>
              <a:t>12, 25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4.2A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MCQ</a:t>
            </a:r>
          </a:p>
          <a:p>
            <a:pPr>
              <a:buFontTx/>
              <a:buNone/>
            </a:pPr>
            <a:r>
              <a:rPr lang="en-US"/>
              <a:t>Q20 – 32</a:t>
            </a:r>
          </a:p>
          <a:p>
            <a:pPr>
              <a:buFontTx/>
              <a:buNone/>
            </a:pPr>
            <a:r>
              <a:rPr lang="en-US"/>
              <a:t>Section A</a:t>
            </a:r>
          </a:p>
          <a:p>
            <a:pPr>
              <a:buFontTx/>
              <a:buNone/>
            </a:pPr>
            <a:r>
              <a:rPr lang="en-US"/>
              <a:t>Q2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4.2B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MCQ</a:t>
            </a:r>
          </a:p>
          <a:p>
            <a:pPr>
              <a:buFontTx/>
              <a:buNone/>
            </a:pPr>
            <a:r>
              <a:rPr lang="en-US"/>
              <a:t>Q54 – 69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Section A</a:t>
            </a:r>
          </a:p>
          <a:p>
            <a:pPr>
              <a:buFontTx/>
              <a:buNone/>
            </a:pPr>
            <a:r>
              <a:rPr lang="en-US"/>
              <a:t>19, 21, 23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Blood Groups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E.g. </a:t>
            </a:r>
            <a:r>
              <a:rPr lang="en-US" sz="2800">
                <a:solidFill>
                  <a:srgbClr val="BA0003"/>
                </a:solidFill>
              </a:rPr>
              <a:t>Blood groups in Man</a:t>
            </a:r>
          </a:p>
          <a:p>
            <a:r>
              <a:rPr lang="en-US" sz="2800">
                <a:solidFill>
                  <a:srgbClr val="BA0003"/>
                </a:solidFill>
              </a:rPr>
              <a:t>4 blood groups</a:t>
            </a:r>
            <a:r>
              <a:rPr lang="en-US" sz="2800"/>
              <a:t> in human population </a:t>
            </a:r>
            <a:r>
              <a:rPr lang="en-US" sz="2800">
                <a:sym typeface="Wingdings" charset="2"/>
              </a:rPr>
              <a:t> </a:t>
            </a:r>
            <a:r>
              <a:rPr lang="en-US" sz="2800">
                <a:solidFill>
                  <a:srgbClr val="62139E"/>
                </a:solidFill>
                <a:sym typeface="Wingdings" charset="2"/>
              </a:rPr>
              <a:t>A, B, AB and O blood groups</a:t>
            </a:r>
          </a:p>
          <a:p>
            <a:r>
              <a:rPr lang="en-US" sz="2800">
                <a:sym typeface="Wingdings" charset="2"/>
              </a:rPr>
              <a:t>Allele for A group  I</a:t>
            </a:r>
            <a:r>
              <a:rPr lang="en-US" sz="2800" baseline="30000">
                <a:sym typeface="Wingdings" charset="2"/>
              </a:rPr>
              <a:t>A</a:t>
            </a:r>
          </a:p>
          <a:p>
            <a:r>
              <a:rPr lang="en-US" sz="2800">
                <a:sym typeface="Wingdings" charset="2"/>
              </a:rPr>
              <a:t>Allele for B group  I</a:t>
            </a:r>
            <a:r>
              <a:rPr lang="en-US" sz="2800" baseline="30000">
                <a:sym typeface="Wingdings" charset="2"/>
              </a:rPr>
              <a:t>B</a:t>
            </a:r>
          </a:p>
          <a:p>
            <a:r>
              <a:rPr lang="en-US" sz="2800">
                <a:sym typeface="Wingdings" charset="2"/>
              </a:rPr>
              <a:t>Allele for O group  I</a:t>
            </a:r>
            <a:r>
              <a:rPr lang="en-US" sz="2800" baseline="30000">
                <a:sym typeface="Wingdings" charset="2"/>
              </a:rPr>
              <a:t>O</a:t>
            </a:r>
          </a:p>
          <a:p>
            <a:r>
              <a:rPr lang="en-US" sz="2800">
                <a:sym typeface="Wingdings" charset="2"/>
              </a:rPr>
              <a:t>I</a:t>
            </a:r>
            <a:r>
              <a:rPr lang="en-US" sz="2800" baseline="30000">
                <a:sym typeface="Wingdings" charset="2"/>
              </a:rPr>
              <a:t>A </a:t>
            </a:r>
            <a:r>
              <a:rPr lang="en-US" sz="2800">
                <a:sym typeface="Wingdings" charset="2"/>
              </a:rPr>
              <a:t>and I</a:t>
            </a:r>
            <a:r>
              <a:rPr lang="en-US" sz="2800" baseline="30000">
                <a:sym typeface="Wingdings" charset="2"/>
              </a:rPr>
              <a:t>B</a:t>
            </a:r>
            <a:r>
              <a:rPr lang="en-US" sz="2800">
                <a:sym typeface="Wingdings" charset="2"/>
              </a:rPr>
              <a:t> are dominant over I</a:t>
            </a:r>
            <a:r>
              <a:rPr lang="en-US" sz="2800" baseline="30000">
                <a:sym typeface="Wingdings" charset="2"/>
              </a:rPr>
              <a:t>O</a:t>
            </a:r>
          </a:p>
          <a:p>
            <a:r>
              <a:rPr lang="en-US" sz="2800">
                <a:sym typeface="Wingdings" charset="2"/>
              </a:rPr>
              <a:t>I</a:t>
            </a:r>
            <a:r>
              <a:rPr lang="en-US" sz="2800" baseline="30000">
                <a:sym typeface="Wingdings" charset="2"/>
              </a:rPr>
              <a:t>A </a:t>
            </a:r>
            <a:r>
              <a:rPr lang="en-US" sz="2800">
                <a:sym typeface="Wingdings" charset="2"/>
              </a:rPr>
              <a:t>and I</a:t>
            </a:r>
            <a:r>
              <a:rPr lang="en-US" sz="2800" baseline="30000">
                <a:sym typeface="Wingdings" charset="2"/>
              </a:rPr>
              <a:t>B</a:t>
            </a:r>
            <a:r>
              <a:rPr lang="en-US" sz="2800">
                <a:sym typeface="Wingdings" charset="2"/>
              </a:rPr>
              <a:t> are co-dominant  people with alleles </a:t>
            </a:r>
          </a:p>
          <a:p>
            <a:pPr>
              <a:buFontTx/>
              <a:buNone/>
            </a:pPr>
            <a:r>
              <a:rPr lang="en-US" sz="2800">
                <a:sym typeface="Wingdings" charset="2"/>
              </a:rPr>
              <a:t>	I</a:t>
            </a:r>
            <a:r>
              <a:rPr lang="en-US" sz="2800" baseline="30000">
                <a:sym typeface="Wingdings" charset="2"/>
              </a:rPr>
              <a:t>A </a:t>
            </a:r>
            <a:r>
              <a:rPr lang="en-US" sz="2800">
                <a:sym typeface="Wingdings" charset="2"/>
              </a:rPr>
              <a:t>and I</a:t>
            </a:r>
            <a:r>
              <a:rPr lang="en-US" sz="2800" baseline="30000">
                <a:sym typeface="Wingdings" charset="2"/>
              </a:rPr>
              <a:t>B </a:t>
            </a:r>
            <a:r>
              <a:rPr lang="en-US" sz="2800">
                <a:sym typeface="Wingdings" charset="2"/>
              </a:rPr>
              <a:t>will have AB blood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3886200" cy="4572000"/>
          </a:xfrm>
        </p:spPr>
        <p:txBody>
          <a:bodyPr/>
          <a:lstStyle/>
          <a:p>
            <a:r>
              <a:rPr lang="en-US" sz="2800"/>
              <a:t>The blood groupings and their respective genotypes are shown:  </a:t>
            </a:r>
          </a:p>
        </p:txBody>
      </p:sp>
      <p:graphicFrame>
        <p:nvGraphicFramePr>
          <p:cNvPr id="103461" name="Group 37"/>
          <p:cNvGraphicFramePr>
            <a:graphicFrameLocks noGrp="1"/>
          </p:cNvGraphicFramePr>
          <p:nvPr>
            <p:ph sz="half" idx="2"/>
          </p:nvPr>
        </p:nvGraphicFramePr>
        <p:xfrm>
          <a:off x="3962400" y="1371600"/>
          <a:ext cx="4876800" cy="477266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Arial" charset="0"/>
                        </a:rPr>
                        <a:t>Blood 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BA0003"/>
                          </a:solidFill>
                          <a:effectLst/>
                          <a:latin typeface="Arial" charset="0"/>
                        </a:rPr>
                        <a:t>Genotype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A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A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or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A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B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B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A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The genotype  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is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a homozygous recessive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Worked Example 3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Textbook Page 367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Mutations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486400" cy="5257800"/>
          </a:xfrm>
        </p:spPr>
        <p:txBody>
          <a:bodyPr/>
          <a:lstStyle/>
          <a:p>
            <a:r>
              <a:rPr lang="en-US" sz="2800">
                <a:solidFill>
                  <a:srgbClr val="BA0003"/>
                </a:solidFill>
              </a:rPr>
              <a:t>Mutation is the sudden or spontaneous change in gene structure of a chromosome, or even the chromosome number, and may be inheritable</a:t>
            </a:r>
          </a:p>
          <a:p>
            <a:r>
              <a:rPr lang="en-US" sz="2800"/>
              <a:t>Some examples of mutations</a:t>
            </a:r>
          </a:p>
          <a:p>
            <a:pPr lvl="1"/>
            <a:r>
              <a:rPr lang="en-US" sz="2400"/>
              <a:t>Albinism</a:t>
            </a:r>
          </a:p>
          <a:p>
            <a:pPr lvl="1"/>
            <a:r>
              <a:rPr lang="en-US" sz="2400"/>
              <a:t>Sickle-cell anaemia</a:t>
            </a:r>
          </a:p>
          <a:p>
            <a:pPr lvl="1"/>
            <a:r>
              <a:rPr lang="en-US" sz="2400"/>
              <a:t>Down’s syndrome</a:t>
            </a:r>
          </a:p>
        </p:txBody>
      </p:sp>
      <p:pic>
        <p:nvPicPr>
          <p:cNvPr id="105476" name="Picture 4" descr="Fig22 1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11888" y="533400"/>
            <a:ext cx="2647950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Sickle-cell anaemia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Results in slight </a:t>
            </a:r>
            <a:r>
              <a:rPr lang="en-US" sz="2800">
                <a:solidFill>
                  <a:srgbClr val="BA0003"/>
                </a:solidFill>
              </a:rPr>
              <a:t>chemical structural change in the genetic material (DNA)</a:t>
            </a:r>
          </a:p>
          <a:p>
            <a:r>
              <a:rPr lang="en-US" sz="2800">
                <a:solidFill>
                  <a:srgbClr val="62139E"/>
                </a:solidFill>
              </a:rPr>
              <a:t>Mutated gene is recessive</a:t>
            </a:r>
            <a:r>
              <a:rPr lang="en-US" sz="2800"/>
              <a:t> and so expresses itself only in the </a:t>
            </a:r>
            <a:r>
              <a:rPr lang="en-US" sz="2800">
                <a:solidFill>
                  <a:srgbClr val="62139E"/>
                </a:solidFill>
              </a:rPr>
              <a:t>homozygous recessive condition</a:t>
            </a:r>
          </a:p>
          <a:p>
            <a:pPr lvl="1"/>
            <a:r>
              <a:rPr lang="en-US" sz="2400"/>
              <a:t>Have abnormal haemoglobin in their red blood cells</a:t>
            </a:r>
          </a:p>
          <a:p>
            <a:pPr lvl="1"/>
            <a:r>
              <a:rPr lang="en-US" sz="2400"/>
              <a:t>Red blood cells become sickle shaped</a:t>
            </a:r>
          </a:p>
          <a:p>
            <a:pPr lvl="1"/>
            <a:r>
              <a:rPr lang="en-US" sz="2400"/>
              <a:t>Unable to transport oxygen efficiently</a:t>
            </a:r>
          </a:p>
          <a:p>
            <a:pPr lvl="1"/>
            <a:r>
              <a:rPr lang="en-US" sz="2400"/>
              <a:t>Severe anaemia is fatal, leading to death when young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7" name="Picture 7" descr="Fig22 1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9113"/>
            <a:ext cx="9144000" cy="5614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Macintosh PowerPoint</Application>
  <PresentationFormat>On-screen Show (4:3)</PresentationFormat>
  <Paragraphs>165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19.2 Multiple Alleles</vt:lpstr>
      <vt:lpstr>Coat colour in rabbits</vt:lpstr>
      <vt:lpstr>Slide 3</vt:lpstr>
      <vt:lpstr>Human Blood Groups</vt:lpstr>
      <vt:lpstr>Slide 5</vt:lpstr>
      <vt:lpstr>Worked Example 3</vt:lpstr>
      <vt:lpstr>Mutations</vt:lpstr>
      <vt:lpstr>Sickle-cell anaemia</vt:lpstr>
      <vt:lpstr>Slide 9</vt:lpstr>
      <vt:lpstr>Slide 10</vt:lpstr>
      <vt:lpstr>Chromosome mutation</vt:lpstr>
      <vt:lpstr>Mutagenic Agents</vt:lpstr>
      <vt:lpstr>Slide 13</vt:lpstr>
      <vt:lpstr>Discontinuous vs Continuous variation </vt:lpstr>
      <vt:lpstr>Slide 15</vt:lpstr>
      <vt:lpstr>Slide 16</vt:lpstr>
      <vt:lpstr>TYS (4.2B)</vt:lpstr>
      <vt:lpstr>Natural Selection</vt:lpstr>
      <vt:lpstr>Fig. 19.20</vt:lpstr>
      <vt:lpstr>Artificial Selection</vt:lpstr>
      <vt:lpstr>Slide 21</vt:lpstr>
      <vt:lpstr>TYS (4.2A)</vt:lpstr>
      <vt:lpstr>Genetic Engineering</vt:lpstr>
      <vt:lpstr>Slide 24</vt:lpstr>
      <vt:lpstr>Gene</vt:lpstr>
      <vt:lpstr>Slide 26</vt:lpstr>
      <vt:lpstr>Genes</vt:lpstr>
      <vt:lpstr>Genes</vt:lpstr>
      <vt:lpstr>Transfer of Genes from One Organism to Another</vt:lpstr>
      <vt:lpstr>Transgenic bacteria and the production of insulin</vt:lpstr>
      <vt:lpstr>Slide 31</vt:lpstr>
      <vt:lpstr>Advantages </vt:lpstr>
      <vt:lpstr>Advantages of G.E.</vt:lpstr>
      <vt:lpstr>Risks of G.E.</vt:lpstr>
      <vt:lpstr>4.2B</vt:lpstr>
      <vt:lpstr>Topic 4.2A</vt:lpstr>
      <vt:lpstr>Topic 4.2B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19.2 Multiple Alleles</dc:title>
  <dc:creator>Bernard</dc:creator>
  <cp:lastModifiedBy>Bernard</cp:lastModifiedBy>
  <cp:revision>1</cp:revision>
  <dcterms:created xsi:type="dcterms:W3CDTF">2010-01-16T12:45:17Z</dcterms:created>
  <dcterms:modified xsi:type="dcterms:W3CDTF">2010-01-16T12:46:15Z</dcterms:modified>
</cp:coreProperties>
</file>