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2FC8-5AE3-5343-B9B8-2AD7ABEA0349}" type="datetimeFigureOut">
              <a:rPr lang="en-US" smtClean="0"/>
              <a:t>1/16/10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2F05-8BB0-594A-AC9A-5E9092A674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E522B-F5A8-C342-BE4D-DC3C5E233B5D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18.20 page 345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ABE89-2A70-9C4D-B432-177FB82D13CA}" type="slidenum">
              <a:rPr lang="en-US"/>
              <a:pPr/>
              <a:t>23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88338-7487-EA4A-B398-FB2A1763E838}" type="slidenum">
              <a:rPr lang="en-US"/>
              <a:pPr/>
              <a:t>24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18.25 page 348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0A771-9567-8144-BBB1-C15D6452059C}" type="slidenum">
              <a:rPr lang="en-US"/>
              <a:pPr/>
              <a:t>25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18.25 page 348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54DAC-CF5B-444E-BA00-66885DEA7537}" type="slidenum">
              <a:rPr lang="en-US"/>
              <a:pPr/>
              <a:t>26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18.25 page 348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3608-1BF9-3A4D-ACC6-8BF99F671986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18.25 page 348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2898-4DED-5D4A-9E6D-A1A53DE2EB8A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18.20 page 345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5F4AB-A417-D745-9423-38E34012A39E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0775B-63B9-8C4A-BEEE-A1C8F50F79B9}" type="slidenum">
              <a:rPr lang="en-US"/>
              <a:pPr/>
              <a:t>16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18.21a page 346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E8D96-5279-2041-9150-A660CD229A91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18.21b page 346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8E0DC-5A3E-9945-855C-FD13DD409F47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18.21a &amp; b page 346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BDA5A-E8E5-6243-9451-466453EFA6D4}" type="slidenum">
              <a:rPr lang="en-US"/>
              <a:pPr/>
              <a:t>20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18.22 page 347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98AFE-E0C5-B74B-8971-B0546AD4D9BE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18.23 page 347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5C00F-F717-C04C-8479-FD59A3E55B26}" type="slidenum">
              <a:rPr lang="en-US"/>
              <a:pPr/>
              <a:t>22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Figure 18.24 page 347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3828-9C3E-414E-A4A3-08CA752A0A74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8900-E5C2-2A4B-96AB-4AC982FA49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09600" y="304800"/>
            <a:ext cx="7035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100">
                <a:ea typeface="SimSun" pitchFamily="2" charset="-122"/>
                <a:cs typeface="SimSun" pitchFamily="2" charset="-122"/>
              </a:rPr>
              <a:t>1.	Match the stages of mitosis with their descriptions.</a:t>
            </a:r>
            <a:endParaRPr lang="en-US"/>
          </a:p>
          <a:p>
            <a:pPr eaLnBrk="0" hangingPunct="0"/>
            <a:r>
              <a:rPr lang="en-US" sz="2100">
                <a:ea typeface="SimSun" pitchFamily="2" charset="-122"/>
                <a:cs typeface="SimSun" pitchFamily="2" charset="-122"/>
              </a:rPr>
              <a:t>	</a:t>
            </a:r>
            <a:endParaRPr lang="en-US" sz="3600"/>
          </a:p>
        </p:txBody>
      </p:sp>
      <p:graphicFrame>
        <p:nvGraphicFramePr>
          <p:cNvPr id="129098" name="Group 74"/>
          <p:cNvGraphicFramePr>
            <a:graphicFrameLocks noGrp="1"/>
          </p:cNvGraphicFramePr>
          <p:nvPr/>
        </p:nvGraphicFramePr>
        <p:xfrm>
          <a:off x="914400" y="1219200"/>
          <a:ext cx="5554663" cy="3708400"/>
        </p:xfrm>
        <a:graphic>
          <a:graphicData uri="http://schemas.openxmlformats.org/drawingml/2006/table">
            <a:tbl>
              <a:tblPr/>
              <a:tblGrid>
                <a:gridCol w="1600200"/>
                <a:gridCol w="3954463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Stages of mitosis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Description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(a) Anaphase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(i) Chromosome shorten and thicken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(b) Telophase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(ii) Chromosomes are arranged at the equator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(c) Metaphase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(iii) Two daughter  cells are produced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(d) Prophase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SimSun" pitchFamily="2" charset="-122"/>
                        </a:rPr>
                        <a:t>(iv) Chromatids move to different poles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			Gametes Vs Body Cells</a:t>
            </a:r>
          </a:p>
          <a:p>
            <a:pPr marL="342900" indent="-34290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3333FF"/>
                </a:solidFill>
              </a:rPr>
              <a:t>Body cells  = 46 chromosomes </a:t>
            </a:r>
            <a:r>
              <a:rPr lang="en-US" sz="1400" b="1">
                <a:solidFill>
                  <a:srgbClr val="3333FF"/>
                </a:solidFill>
              </a:rPr>
              <a:t>( 23 chromosomes from sperm, 23 from egg)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		  = 23 pairs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		  = diploid number (2n)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		  = full number of chromosomes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3333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Gametes = 23  chromosomes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	          = haploid number (n) i.e.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	          = half the number of chromosomes found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		   in the body cells.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3333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A </a:t>
            </a:r>
            <a:r>
              <a:rPr lang="en-US" sz="2400" b="1">
                <a:solidFill>
                  <a:srgbClr val="FF0000"/>
                </a:solidFill>
              </a:rPr>
              <a:t>Gamete</a:t>
            </a:r>
            <a:r>
              <a:rPr lang="en-US" sz="2400" b="1">
                <a:solidFill>
                  <a:srgbClr val="3333FF"/>
                </a:solidFill>
              </a:rPr>
              <a:t> is a </a:t>
            </a:r>
            <a:r>
              <a:rPr lang="en-US" sz="2400" b="1" u="sng">
                <a:solidFill>
                  <a:srgbClr val="3333FF"/>
                </a:solidFill>
              </a:rPr>
              <a:t>reproductive cell</a:t>
            </a:r>
            <a:r>
              <a:rPr lang="en-US" sz="2400" b="1">
                <a:solidFill>
                  <a:srgbClr val="3333FF"/>
                </a:solidFill>
              </a:rPr>
              <a:t> with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FF"/>
                </a:solidFill>
              </a:rPr>
              <a:t>	</a:t>
            </a:r>
            <a:r>
              <a:rPr lang="en-US" sz="2400" b="1" u="sng">
                <a:solidFill>
                  <a:srgbClr val="3333FF"/>
                </a:solidFill>
              </a:rPr>
              <a:t>haploid number of chromosomes</a:t>
            </a:r>
            <a:r>
              <a:rPr lang="en-US" sz="2400" b="1">
                <a:solidFill>
                  <a:srgbClr val="3333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3333FF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3333FF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4730C6A8-3884-B44D-87E8-8D85586D7C15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7C675BB8-D81D-E245-AE5D-67289B99AC96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11</a:t>
            </a:fld>
            <a:endParaRPr kumimoji="1" lang="en-US" sz="140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8458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Meiosis</a:t>
            </a:r>
            <a:r>
              <a:rPr lang="en-US" sz="2400">
                <a:solidFill>
                  <a:srgbClr val="3333FF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is a </a:t>
            </a:r>
            <a:r>
              <a:rPr lang="en-US" sz="2400" u="sng">
                <a:solidFill>
                  <a:srgbClr val="3333FF"/>
                </a:solidFill>
              </a:rPr>
              <a:t>nuclear division</a:t>
            </a:r>
            <a:r>
              <a:rPr lang="en-US" sz="2400">
                <a:solidFill>
                  <a:srgbClr val="3333FF"/>
                </a:solidFill>
              </a:rPr>
              <a:t> such that the daughter nuclei   produced contain </a:t>
            </a:r>
            <a:r>
              <a:rPr lang="en-US" sz="2400" u="sng">
                <a:solidFill>
                  <a:srgbClr val="FF3300"/>
                </a:solidFill>
              </a:rPr>
              <a:t>half the number of chromosomes as</a:t>
            </a:r>
            <a:r>
              <a:rPr lang="en-US" sz="2400">
                <a:solidFill>
                  <a:srgbClr val="FF3300"/>
                </a:solidFill>
              </a:rPr>
              <a:t>  </a:t>
            </a:r>
            <a:r>
              <a:rPr lang="en-US" sz="2400" u="sng">
                <a:solidFill>
                  <a:srgbClr val="FF3300"/>
                </a:solidFill>
              </a:rPr>
              <a:t>the parent nucleus</a:t>
            </a:r>
            <a:r>
              <a:rPr lang="en-US" sz="2400">
                <a:solidFill>
                  <a:srgbClr val="FF33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produces cells with </a:t>
            </a:r>
            <a:r>
              <a:rPr lang="en-US" sz="2400">
                <a:solidFill>
                  <a:srgbClr val="FF3300"/>
                </a:solidFill>
              </a:rPr>
              <a:t>haploid (n) number of chromosomes</a:t>
            </a:r>
            <a:r>
              <a:rPr lang="en-US" sz="2400">
                <a:solidFill>
                  <a:srgbClr val="3333FF"/>
                </a:solidFill>
              </a:rPr>
              <a:t>. </a:t>
            </a:r>
            <a:r>
              <a:rPr lang="en-US" sz="2400">
                <a:solidFill>
                  <a:srgbClr val="FF3300"/>
                </a:solidFill>
              </a:rPr>
              <a:t>(Reduction Division).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consists of two divisions: </a:t>
            </a:r>
            <a:r>
              <a:rPr lang="en-US" sz="2400">
                <a:solidFill>
                  <a:srgbClr val="FF3300"/>
                </a:solidFill>
              </a:rPr>
              <a:t>meiosis I and meiosis II</a:t>
            </a:r>
            <a:r>
              <a:rPr lang="en-US" sz="2400">
                <a:solidFill>
                  <a:srgbClr val="3333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Each division consists of: prophase, metaphase, anaphase and telophase.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3333FF"/>
              </a:solidFill>
            </a:endParaRPr>
          </a:p>
          <a:p>
            <a:pPr>
              <a:spcBef>
                <a:spcPct val="50000"/>
              </a:spcBef>
              <a:buFont typeface="Times" charset="0"/>
              <a:buNone/>
            </a:pP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265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What is Meiosis?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Fig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556500" cy="3378200"/>
          </a:xfrm>
          <a:prstGeom prst="rect">
            <a:avLst/>
          </a:prstGeom>
          <a:noFill/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311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Overview of Meiosis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76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1 Parent cell 	       Replication	      Each daughter cell	   4 haploid gametes</a:t>
            </a:r>
          </a:p>
          <a:p>
            <a:r>
              <a:rPr lang="en-US" b="1">
                <a:solidFill>
                  <a:srgbClr val="3333FF"/>
                </a:solidFill>
              </a:rPr>
              <a:t>   2n = 4		        of DNA	      has 2 chromosomes 	        n =2</a:t>
            </a:r>
          </a:p>
          <a:p>
            <a:r>
              <a:rPr lang="en-US" b="1">
                <a:solidFill>
                  <a:srgbClr val="3333FF"/>
                </a:solidFill>
              </a:rPr>
              <a:t>				      with 2 chromatid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648200" y="2667000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Meiosis I         Meiosis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AD8858D0-C587-B348-BB24-E6B7F7764294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758DBE12-3060-DF43-A12C-DD3802A032BD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13</a:t>
            </a:fld>
            <a:endParaRPr kumimoji="1" lang="en-US" sz="1400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3854450" cy="3841750"/>
          </a:xfrm>
          <a:prstGeom prst="rect">
            <a:avLst/>
          </a:prstGeom>
          <a:noFill/>
        </p:spPr>
      </p:pic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1219200" y="39624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2971800" y="4876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3276600" y="17526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2514600" y="13716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2514600" y="1371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676400" y="10668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centrioles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352800" y="1143000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nuclear envelope</a:t>
            </a:r>
            <a:endParaRPr lang="en-US" sz="2400">
              <a:latin typeface="Times New Roman" charset="0"/>
            </a:endParaRP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81000" y="52578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chromatin threads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124200" y="55626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cytoplasm</a:t>
            </a:r>
            <a:endParaRPr lang="en-US" sz="2400">
              <a:latin typeface="Times New Roman" charset="0"/>
            </a:endParaRP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2362200" y="5410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1295400" y="57912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cell surface membrane</a:t>
            </a:r>
            <a:endParaRPr lang="en-US" sz="2400">
              <a:latin typeface="Times New Roman" charset="0"/>
            </a:endParaRP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1219200" y="42672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3048000" y="42672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1143000" y="16002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>
            <a:off x="1143000" y="16002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457200" y="1371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asters</a:t>
            </a:r>
            <a:endParaRPr lang="en-US" sz="2400">
              <a:latin typeface="Times New Roman" charset="0"/>
            </a:endParaRP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810000" y="5257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nucleolus</a:t>
            </a:r>
            <a:endParaRPr lang="en-US" sz="2400">
              <a:latin typeface="Times New Roman" charset="0"/>
            </a:endParaRP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4495800" y="1371600"/>
            <a:ext cx="4419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Interphase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Chromatin threads</a:t>
            </a:r>
            <a:r>
              <a:rPr lang="en-US" sz="2400">
                <a:solidFill>
                  <a:srgbClr val="3333FF"/>
                </a:solidFill>
              </a:rPr>
              <a:t>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 u="sng">
                <a:solidFill>
                  <a:srgbClr val="3333FF"/>
                </a:solidFill>
              </a:rPr>
              <a:t>replicate</a:t>
            </a:r>
            <a:r>
              <a:rPr lang="en-US" sz="2400">
                <a:solidFill>
                  <a:srgbClr val="3333FF"/>
                </a:solidFill>
              </a:rPr>
              <a:t>, producing </a:t>
            </a:r>
            <a:r>
              <a:rPr lang="en-US" sz="2400" u="sng">
                <a:solidFill>
                  <a:srgbClr val="3333FF"/>
                </a:solidFill>
              </a:rPr>
              <a:t>two identical sister chromatids</a:t>
            </a:r>
            <a:r>
              <a:rPr lang="en-US" sz="2400">
                <a:solidFill>
                  <a:srgbClr val="3333FF"/>
                </a:solidFill>
              </a:rPr>
              <a:t> attached at the centromere.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are not visible under microscope.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Centrioles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divide (animal cell).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scan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391400" cy="642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285BFAEB-7797-E646-9F0F-B89247FB6099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686C0F4D-079C-7445-9B04-DAA9CA440348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15</a:t>
            </a:fld>
            <a:endParaRPr kumimoji="1" lang="en-US" sz="140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6600"/>
                </a:solidFill>
              </a:rPr>
              <a:t>Meiosis I</a:t>
            </a:r>
            <a:endParaRPr lang="en-US" sz="280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8D0BD2A8-E12B-D54F-944E-3BC3EB4BFB20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0F4302C4-1E2F-A44D-85AA-3BB3033ED741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16</a:t>
            </a:fld>
            <a:endParaRPr kumimoji="1" lang="en-US" sz="1400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419600" y="1143000"/>
            <a:ext cx="426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Prophase I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Chromatin threads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condense, coil and shorten to become chromosomes.</a:t>
            </a:r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3810000" cy="3810000"/>
          </a:xfrm>
          <a:prstGeom prst="rect">
            <a:avLst/>
          </a:prstGeom>
          <a:noFill/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048000" y="12954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aster</a:t>
            </a:r>
            <a:endParaRPr lang="en-US" sz="2400">
              <a:latin typeface="Times New Roman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nucleolus</a:t>
            </a:r>
            <a:endParaRPr lang="en-US" sz="2400">
              <a:latin typeface="Times New Roman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133600" y="838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centriole</a:t>
            </a:r>
            <a:endParaRPr lang="en-US" sz="2400">
              <a:latin typeface="Times New Roman" charset="0"/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>
            <a:off x="1219200" y="41910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2057400" y="3886200"/>
            <a:ext cx="990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2590800" y="1219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2895600" y="1600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152400" y="5410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chromosome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1295400" y="57912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centromere</a:t>
            </a: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3352800" y="4343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3962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1</a:t>
            </a:r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1066800" y="19050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609600" y="1295400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nuclear envelope</a:t>
            </a:r>
            <a:endParaRPr lang="en-US" sz="2400">
              <a:latin typeface="Times New Roman" charset="0"/>
            </a:endParaRP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3048000" y="5105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2819400" y="57912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cytoplasm</a:t>
            </a:r>
            <a:endParaRPr lang="en-US" sz="2400">
              <a:latin typeface="Times New Roman" charset="0"/>
            </a:endParaRP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3B3FF242-DC54-3548-AB7A-FF76E40AD4D2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6799AE97-D3CD-E549-B5B3-E320F6933A0C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17</a:t>
            </a:fld>
            <a:endParaRPr kumimoji="1" lang="en-US" sz="1400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648200" y="990600"/>
            <a:ext cx="4267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Prophase I</a:t>
            </a:r>
            <a:endParaRPr lang="en-US" sz="2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Homologous chromosomes</a:t>
            </a:r>
            <a:r>
              <a:rPr lang="en-US" sz="2000">
                <a:solidFill>
                  <a:srgbClr val="3333FF"/>
                </a:solidFill>
              </a:rPr>
              <a:t>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pair (</a:t>
            </a:r>
            <a:r>
              <a:rPr lang="en-US" sz="2000" b="1">
                <a:solidFill>
                  <a:srgbClr val="3333FF"/>
                </a:solidFill>
              </a:rPr>
              <a:t>synapsis)</a:t>
            </a:r>
            <a:r>
              <a:rPr lang="en-US" sz="2000">
                <a:solidFill>
                  <a:srgbClr val="3333FF"/>
                </a:solidFill>
              </a:rPr>
              <a:t>.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have the same shape, same genes and same length.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one homologous chromosome comes from father, the other from mother.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Asters</a:t>
            </a:r>
            <a:r>
              <a:rPr lang="en-US" sz="2000">
                <a:solidFill>
                  <a:srgbClr val="3333FF"/>
                </a:solidFill>
              </a:rPr>
              <a:t>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solidFill>
                  <a:srgbClr val="3333FF"/>
                </a:solidFill>
              </a:rPr>
              <a:t> appear around the centrioles which move apart to opposite poles of the cell.</a:t>
            </a:r>
          </a:p>
        </p:txBody>
      </p:sp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3790950" cy="3810000"/>
          </a:xfrm>
          <a:prstGeom prst="rect">
            <a:avLst/>
          </a:prstGeom>
          <a:noFill/>
        </p:spPr>
      </p:pic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1828800" y="3581400"/>
            <a:ext cx="457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2438400" y="1524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438400" y="1143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spindle fibre</a:t>
            </a:r>
            <a:endParaRPr lang="en-US" sz="2400">
              <a:latin typeface="Times New Roman" charset="0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429000" y="53340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33FF"/>
                </a:solidFill>
              </a:rPr>
              <a:t>a pair of homologous </a:t>
            </a:r>
            <a:r>
              <a:rPr lang="en-US" sz="1600" b="1">
                <a:solidFill>
                  <a:srgbClr val="3333FF"/>
                </a:solidFill>
              </a:rPr>
              <a:t>chromosomes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52400" y="52578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chromosome from mother</a:t>
            </a: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2895600" y="41910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H="1">
            <a:off x="1143000" y="3505200"/>
            <a:ext cx="609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1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1447800" y="57150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chromosome from father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27432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2743200" y="4114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3048000" y="4114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524000" y="990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aster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228600" y="13716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centriole</a:t>
            </a:r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1143000" y="1752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1828800" y="13716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scan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DEDEB5F3-AC32-A743-9DE6-06A1A606D1C2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9B020BD1-AA0D-F745-841A-6FD4167F8F62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19</a:t>
            </a:fld>
            <a:endParaRPr kumimoji="1" lang="en-US" sz="140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648200" y="914400"/>
            <a:ext cx="4267200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Prophase I</a:t>
            </a:r>
            <a:endParaRPr lang="en-US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3333FF"/>
                </a:solidFill>
              </a:rPr>
              <a:t>  Chromosomes shorten; each chromosome consists of </a:t>
            </a:r>
            <a:r>
              <a:rPr lang="en-US" u="sng">
                <a:solidFill>
                  <a:srgbClr val="3333FF"/>
                </a:solidFill>
              </a:rPr>
              <a:t>two chromatids attached at the centromere</a:t>
            </a:r>
            <a:r>
              <a:rPr lang="en-US">
                <a:solidFill>
                  <a:srgbClr val="3333FF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3333FF"/>
                </a:solidFill>
              </a:rPr>
              <a:t> Chromatids of homologous chromosomes may </a:t>
            </a:r>
            <a:r>
              <a:rPr lang="en-US" u="sng">
                <a:solidFill>
                  <a:srgbClr val="3333FF"/>
                </a:solidFill>
              </a:rPr>
              <a:t>cross and twist around each other</a:t>
            </a:r>
            <a:r>
              <a:rPr lang="en-US">
                <a:solidFill>
                  <a:srgbClr val="3333FF"/>
                </a:solidFill>
              </a:rPr>
              <a:t>. (point =  </a:t>
            </a:r>
            <a:r>
              <a:rPr lang="en-US" b="1">
                <a:solidFill>
                  <a:srgbClr val="3333FF"/>
                </a:solidFill>
              </a:rPr>
              <a:t>chiasma </a:t>
            </a:r>
            <a:r>
              <a:rPr lang="en-US">
                <a:solidFill>
                  <a:srgbClr val="3333FF"/>
                </a:solidFill>
              </a:rPr>
              <a:t>(plural: </a:t>
            </a:r>
            <a:r>
              <a:rPr lang="en-US" b="1">
                <a:solidFill>
                  <a:srgbClr val="3333FF"/>
                </a:solidFill>
              </a:rPr>
              <a:t>chiasmata</a:t>
            </a:r>
            <a:r>
              <a:rPr lang="en-US">
                <a:solidFill>
                  <a:srgbClr val="3333FF"/>
                </a:solidFill>
              </a:rPr>
              <a:t>).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3333FF"/>
                </a:solidFill>
              </a:rPr>
              <a:t> Coiling cause them to </a:t>
            </a:r>
            <a:r>
              <a:rPr lang="en-US" u="sng">
                <a:solidFill>
                  <a:srgbClr val="3333FF"/>
                </a:solidFill>
              </a:rPr>
              <a:t>break and exchange parts</a:t>
            </a:r>
            <a:r>
              <a:rPr lang="en-US">
                <a:solidFill>
                  <a:srgbClr val="3333FF"/>
                </a:solidFill>
              </a:rPr>
              <a:t> ( process = </a:t>
            </a:r>
            <a:r>
              <a:rPr lang="en-US" b="1">
                <a:solidFill>
                  <a:srgbClr val="3333FF"/>
                </a:solidFill>
              </a:rPr>
              <a:t>crossing over</a:t>
            </a:r>
            <a:r>
              <a:rPr lang="en-US">
                <a:solidFill>
                  <a:srgbClr val="3333FF"/>
                </a:solidFill>
              </a:rPr>
              <a:t>. </a:t>
            </a:r>
            <a:r>
              <a:rPr lang="en-US">
                <a:solidFill>
                  <a:srgbClr val="FF3300"/>
                </a:solidFill>
              </a:rPr>
              <a:t>Crossing over produces new combinations of genes</a:t>
            </a:r>
            <a:r>
              <a:rPr lang="en-US">
                <a:solidFill>
                  <a:srgbClr val="3333FF"/>
                </a:solidFill>
              </a:rPr>
              <a:t> along the chromosomes.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solidFill>
                  <a:srgbClr val="3333FF"/>
                </a:solidFill>
              </a:rPr>
              <a:t> The </a:t>
            </a:r>
            <a:r>
              <a:rPr lang="en-US" u="sng">
                <a:solidFill>
                  <a:srgbClr val="3333FF"/>
                </a:solidFill>
              </a:rPr>
              <a:t>centrioles reach opposite poles</a:t>
            </a:r>
            <a:r>
              <a:rPr lang="en-US">
                <a:solidFill>
                  <a:srgbClr val="3333FF"/>
                </a:solidFill>
              </a:rPr>
              <a:t> of the cell.  The </a:t>
            </a:r>
            <a:r>
              <a:rPr lang="en-US" u="sng">
                <a:solidFill>
                  <a:srgbClr val="3333FF"/>
                </a:solidFill>
              </a:rPr>
              <a:t>nuclear envelope and nucleolus disappear</a:t>
            </a:r>
            <a:r>
              <a:rPr lang="en-US">
                <a:solidFill>
                  <a:srgbClr val="3333FF"/>
                </a:solidFill>
              </a:rPr>
              <a:t>.  </a:t>
            </a:r>
            <a:r>
              <a:rPr lang="en-US" u="sng">
                <a:solidFill>
                  <a:srgbClr val="3333FF"/>
                </a:solidFill>
              </a:rPr>
              <a:t>Spindle fibres form.</a:t>
            </a:r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3167063" cy="3200400"/>
          </a:xfrm>
          <a:prstGeom prst="rect">
            <a:avLst/>
          </a:prstGeom>
          <a:noFill/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648200"/>
            <a:ext cx="1644650" cy="1262063"/>
          </a:xfrm>
          <a:prstGeom prst="rect">
            <a:avLst/>
          </a:prstGeom>
          <a:noFill/>
        </p:spPr>
      </p:pic>
      <p:sp>
        <p:nvSpPr>
          <p:cNvPr id="83978" name="Line 10"/>
          <p:cNvSpPr>
            <a:spLocks noChangeShapeType="1"/>
          </p:cNvSpPr>
          <p:nvPr/>
        </p:nvSpPr>
        <p:spPr bwMode="auto">
          <a:xfrm flipH="1">
            <a:off x="2209800" y="1371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838200" y="14478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81000" y="10668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33FF"/>
                </a:solidFill>
              </a:rPr>
              <a:t>spindle fibre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219200" y="56388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chiasma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2209800" y="5638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2133600" y="8382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nuclear envelope </a:t>
            </a:r>
            <a:r>
              <a:rPr lang="en-US" sz="1400" b="1">
                <a:solidFill>
                  <a:srgbClr val="3333FF"/>
                </a:solidFill>
              </a:rPr>
              <a:t>disintegrates</a:t>
            </a:r>
          </a:p>
        </p:txBody>
      </p:sp>
      <p:sp>
        <p:nvSpPr>
          <p:cNvPr id="83984" name="Oval 16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1</a:t>
            </a: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2438400" y="36576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762000" y="32004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>
            <a:off x="762000" y="32766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52400" y="4572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chromatids</a:t>
            </a:r>
            <a:endParaRPr lang="en-US" sz="2400">
              <a:latin typeface="Times New Roman" charset="0"/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838200" y="5029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centromere</a:t>
            </a:r>
            <a:endParaRPr lang="en-US" sz="2400">
              <a:latin typeface="Times New Roman" charset="0"/>
            </a:endParaRPr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 flipH="1">
            <a:off x="1447800" y="3124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3048000" y="1524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centriole</a:t>
            </a:r>
            <a:endParaRPr lang="en-US" sz="2400">
              <a:latin typeface="Times New Roman" charset="0"/>
            </a:endParaRPr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>
            <a:off x="3048000" y="18288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H="1">
            <a:off x="3200400" y="2590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3657600" y="22860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aster</a:t>
            </a:r>
            <a:endParaRPr lang="en-US" sz="2400">
              <a:latin typeface="Times New Roman" charset="0"/>
            </a:endParaRP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645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Mitosis in Plant Cells:</a:t>
            </a:r>
          </a:p>
          <a:p>
            <a:endParaRPr lang="en-US" sz="280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similar to animal cells except:</a:t>
            </a:r>
          </a:p>
          <a:p>
            <a:pPr lvl="1"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centrioles are absent</a:t>
            </a:r>
          </a:p>
          <a:p>
            <a:pPr lvl="1"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cleavage / furrow do not occur during cytokinesis.</a:t>
            </a:r>
          </a:p>
          <a:p>
            <a:pPr lvl="1"/>
            <a:r>
              <a:rPr lang="en-US" sz="2800">
                <a:solidFill>
                  <a:srgbClr val="3333FF"/>
                </a:solidFill>
              </a:rPr>
              <a:t>  Instead, a cell plate divides the 2 daughter nuclei.</a:t>
            </a:r>
          </a:p>
        </p:txBody>
      </p:sp>
      <p:pic>
        <p:nvPicPr>
          <p:cNvPr id="62469" name="Picture 5" descr="Fig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67200"/>
            <a:ext cx="3810000" cy="2197100"/>
          </a:xfrm>
          <a:prstGeom prst="rect">
            <a:avLst/>
          </a:prstGeo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495800" y="3505200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Cell plate</a:t>
            </a:r>
            <a:r>
              <a:rPr lang="en-US" b="1">
                <a:solidFill>
                  <a:srgbClr val="3333FF"/>
                </a:solidFill>
              </a:rPr>
              <a:t> (by fusion of vesicles)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4343400" y="3962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4343400" y="39624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53226E81-018B-7D4B-9064-DDAF547427A2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46EF037E-F154-5244-8F07-BE9F15FE0374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20</a:t>
            </a:fld>
            <a:endParaRPr kumimoji="1" lang="en-US" sz="140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191000" y="1524000"/>
            <a:ext cx="449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Metaphase I</a:t>
            </a:r>
            <a:endParaRPr lang="en-US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Pairs of homologous  chromosomes arrange themselves along the equator of the cell.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The two chromosomes of each pair face opposite poles of the cell.</a:t>
            </a: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3810000" cy="3810000"/>
          </a:xfrm>
          <a:prstGeom prst="rect">
            <a:avLst/>
          </a:prstGeom>
          <a:noFill/>
        </p:spPr>
      </p:pic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1905000" y="4572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1905000" y="144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447800" y="1066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equator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09600" y="5334000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homologous chromosomes face opposite poles</a:t>
            </a: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H="1">
            <a:off x="2209800" y="4572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38862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2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2057400" y="1752600"/>
            <a:ext cx="0" cy="3505200"/>
          </a:xfrm>
          <a:prstGeom prst="line">
            <a:avLst/>
          </a:prstGeom>
          <a:noFill/>
          <a:ln w="19050">
            <a:solidFill>
              <a:srgbClr val="FF173A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BA1A1B2F-392C-E840-9941-8B6CE09D7473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A81DC1A2-B01F-B34B-8D11-AA0F294DBDEB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21</a:t>
            </a:fld>
            <a:endParaRPr kumimoji="1" lang="en-US" sz="1400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419600" y="1524000"/>
            <a:ext cx="4267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Anaphase I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Homologous chromosomes separate</a:t>
            </a:r>
            <a:r>
              <a:rPr lang="en-US" sz="2400">
                <a:solidFill>
                  <a:srgbClr val="3333FF"/>
                </a:solidFill>
              </a:rPr>
              <a:t> and move to opposite poles of the cell.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Each chromosome here is still made up of two chromatids.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3798888" cy="3810000"/>
          </a:xfrm>
          <a:prstGeom prst="rect">
            <a:avLst/>
          </a:prstGeom>
          <a:noFill/>
        </p:spPr>
      </p:pic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2819400" y="4724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>
            <a:off x="2286000" y="1600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514600" y="762000"/>
            <a:ext cx="1371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homologous chromosomes moving apart</a:t>
            </a:r>
            <a:endParaRPr lang="en-US" sz="2400">
              <a:latin typeface="Times New Roman" charset="0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362200" y="55626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sister chromatids (one chromosome)</a:t>
            </a:r>
            <a:endParaRPr lang="en-US" sz="2400">
              <a:latin typeface="Times New Roman" charset="0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971800" y="4800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3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2514600" y="1828800"/>
            <a:ext cx="0" cy="3505200"/>
          </a:xfrm>
          <a:prstGeom prst="line">
            <a:avLst/>
          </a:prstGeom>
          <a:noFill/>
          <a:ln w="19050">
            <a:solidFill>
              <a:srgbClr val="FF173A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H="1">
            <a:off x="2819400" y="1600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V="1">
            <a:off x="1524000" y="4876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685800" y="5257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equator</a:t>
            </a:r>
            <a:endParaRPr lang="en-US" sz="2400">
              <a:latin typeface="Times New Roman" charset="0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DB84BAFE-0C31-C64F-BA47-8B4B3CC014F9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FE9DF281-D949-1C43-BA5E-EC7402033153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22</a:t>
            </a:fld>
            <a:endParaRPr kumimoji="1" lang="en-US" sz="1400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76400" y="10668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one pair of centrioles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648200" y="990600"/>
            <a:ext cx="42672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Telophase I</a:t>
            </a:r>
            <a:endParaRPr lang="en-US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A </a:t>
            </a:r>
            <a:r>
              <a:rPr lang="en-US" sz="2400" u="sng">
                <a:solidFill>
                  <a:srgbClr val="3333FF"/>
                </a:solidFill>
              </a:rPr>
              <a:t>nuclear membrane</a:t>
            </a:r>
            <a:r>
              <a:rPr lang="en-US" sz="2400">
                <a:solidFill>
                  <a:srgbClr val="3333FF"/>
                </a:solidFill>
              </a:rPr>
              <a:t> forms around the chromosomes at each pole.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This is followed by </a:t>
            </a:r>
            <a:r>
              <a:rPr lang="en-US" sz="2400" u="sng">
                <a:solidFill>
                  <a:srgbClr val="3333FF"/>
                </a:solidFill>
              </a:rPr>
              <a:t>division of the cytoplasm</a:t>
            </a:r>
            <a:r>
              <a:rPr lang="en-US" sz="2400">
                <a:solidFill>
                  <a:srgbClr val="3333FF"/>
                </a:solidFill>
              </a:rPr>
              <a:t>. The cytoplasm cleaves into two, producing </a:t>
            </a:r>
            <a:r>
              <a:rPr lang="en-US" sz="2400" u="sng">
                <a:solidFill>
                  <a:srgbClr val="3333FF"/>
                </a:solidFill>
              </a:rPr>
              <a:t>two daughter cells, each with the haploid number of chromosomes.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The </a:t>
            </a:r>
            <a:r>
              <a:rPr lang="en-US" sz="2400" u="sng">
                <a:solidFill>
                  <a:srgbClr val="3333FF"/>
                </a:solidFill>
              </a:rPr>
              <a:t>centrioles replicate</a:t>
            </a:r>
            <a:r>
              <a:rPr lang="en-US" sz="2400">
                <a:solidFill>
                  <a:srgbClr val="3333FF"/>
                </a:solidFill>
              </a:rPr>
              <a:t>.</a:t>
            </a:r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76400"/>
            <a:ext cx="3733800" cy="3336925"/>
          </a:xfrm>
          <a:prstGeom prst="rect">
            <a:avLst/>
          </a:prstGeom>
          <a:noFill/>
        </p:spPr>
      </p:pic>
      <p:sp>
        <p:nvSpPr>
          <p:cNvPr id="90122" name="Line 10"/>
          <p:cNvSpPr>
            <a:spLocks noChangeShapeType="1"/>
          </p:cNvSpPr>
          <p:nvPr/>
        </p:nvSpPr>
        <p:spPr bwMode="auto">
          <a:xfrm flipH="1">
            <a:off x="19050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581400" y="3962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3505200" y="1600200"/>
            <a:ext cx="53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590800" y="5638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nuclear membrane / nuclear envelope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1371600" y="5562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cytoplasm</a:t>
            </a: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990600" y="3810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3505200" y="16002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4</a:t>
            </a: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H="1">
            <a:off x="990600" y="3200400"/>
            <a:ext cx="304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304800" y="52578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chromosomes</a:t>
            </a:r>
            <a:endParaRPr lang="en-US" sz="2400">
              <a:latin typeface="Times New Roman" charset="0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F4F49F6C-3979-904B-88D1-5F0B228B7450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44A12764-C07D-6841-A538-18A894041B46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23</a:t>
            </a:fld>
            <a:endParaRPr kumimoji="1" lang="en-US" sz="1400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6600"/>
                </a:solidFill>
              </a:rPr>
              <a:t>Meiosis II</a:t>
            </a:r>
            <a:endParaRPr lang="en-US" sz="280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None/>
            </a:pP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217B48C0-CC18-0D49-B552-C049CA6FB9EB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4A55E688-2394-3F45-B262-AAFBC6A649DE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24</a:t>
            </a:fld>
            <a:endParaRPr kumimoji="1" lang="en-US" sz="1400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876800" y="1524000"/>
            <a:ext cx="426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Prophase II</a:t>
            </a:r>
            <a:endParaRPr lang="en-US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 The centrioles move to opposite poles.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Nuclear envelope breaks down.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Spindle fibres appear.</a:t>
            </a: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4343400" cy="3206750"/>
          </a:xfrm>
          <a:prstGeom prst="rect">
            <a:avLst/>
          </a:prstGeom>
          <a:noFill/>
        </p:spPr>
      </p:pic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3962400" y="39624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1295400" y="1447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143000" y="51054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nuclear envelope breaks down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3657600" y="52578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spindle fibres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1752600" y="36576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657600" y="41148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H="1">
            <a:off x="1295400" y="1447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1295400" y="1143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centrioles</a:t>
            </a:r>
          </a:p>
        </p:txBody>
      </p:sp>
      <p:sp>
        <p:nvSpPr>
          <p:cNvPr id="94225" name="Oval 17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1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27F5633E-D084-844E-98E3-91E85869237B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CBE3E046-49E9-A842-8FD7-CA7FDCBF022D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25</a:t>
            </a:fld>
            <a:endParaRPr kumimoji="1" lang="en-US" sz="1400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572000" y="1371600"/>
            <a:ext cx="4267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Metaphase II</a:t>
            </a:r>
            <a:endParaRPr lang="en-US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Chromosomes arrange themselves along the equator of the spindle.</a:t>
            </a: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2</a:t>
            </a:r>
          </a:p>
        </p:txBody>
      </p:sp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828800"/>
            <a:ext cx="4267200" cy="2962275"/>
          </a:xfrm>
          <a:prstGeom prst="rect">
            <a:avLst/>
          </a:prstGeom>
          <a:noFill/>
        </p:spPr>
      </p:pic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990600" y="3352800"/>
            <a:ext cx="457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2590800" y="3429000"/>
            <a:ext cx="685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81000" y="50292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chromosomes</a:t>
            </a:r>
            <a:endParaRPr lang="en-US" sz="2400">
              <a:latin typeface="Times New Roman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209800" y="5105400"/>
            <a:ext cx="83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spindle fibres</a:t>
            </a:r>
            <a:endParaRPr lang="en-US" sz="2400">
              <a:latin typeface="Times New Roman" charset="0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2590800" y="37338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685800" y="3200400"/>
            <a:ext cx="304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2057400" y="1752600"/>
            <a:ext cx="304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1981200" y="1371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equator</a:t>
            </a:r>
            <a:endParaRPr lang="en-US" sz="2400">
              <a:latin typeface="Times New Roman" charset="0"/>
            </a:endParaRPr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H="1">
            <a:off x="457200" y="3276600"/>
            <a:ext cx="1676400" cy="0"/>
          </a:xfrm>
          <a:prstGeom prst="line">
            <a:avLst/>
          </a:prstGeom>
          <a:noFill/>
          <a:ln w="19050">
            <a:solidFill>
              <a:srgbClr val="FF173A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EC01B5C5-6998-B142-ABDD-93E91702524F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18CE22C3-5C8B-594B-B734-108BC6BE0AA4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26</a:t>
            </a:fld>
            <a:endParaRPr kumimoji="1" lang="en-US" sz="1400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876800" y="1371600"/>
            <a:ext cx="4267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Anaphase II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The </a:t>
            </a:r>
            <a:r>
              <a:rPr lang="en-US" sz="2400" u="sng">
                <a:solidFill>
                  <a:srgbClr val="3333FF"/>
                </a:solidFill>
              </a:rPr>
              <a:t>centromeres divide</a:t>
            </a:r>
            <a:r>
              <a:rPr lang="en-US" sz="2400">
                <a:solidFill>
                  <a:srgbClr val="3333FF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Sister </a:t>
            </a:r>
            <a:r>
              <a:rPr lang="en-US" sz="2800">
                <a:solidFill>
                  <a:srgbClr val="FF3300"/>
                </a:solidFill>
              </a:rPr>
              <a:t>chromatids</a:t>
            </a:r>
            <a:r>
              <a:rPr lang="en-US" sz="2400">
                <a:solidFill>
                  <a:srgbClr val="FF3300"/>
                </a:solidFill>
              </a:rPr>
              <a:t> separate</a:t>
            </a:r>
            <a:r>
              <a:rPr lang="en-US" sz="2400">
                <a:solidFill>
                  <a:srgbClr val="3333FF"/>
                </a:solidFill>
              </a:rPr>
              <a:t> and are pulled towards opposite poles of the cell.</a:t>
            </a:r>
          </a:p>
        </p:txBody>
      </p:sp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4343400" cy="3187700"/>
          </a:xfrm>
          <a:prstGeom prst="rect">
            <a:avLst/>
          </a:prstGeom>
          <a:noFill/>
        </p:spPr>
      </p:pic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3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1600200" y="3733800"/>
            <a:ext cx="381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3124200" y="40386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28600" y="52578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sister chromatids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514600" y="52578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spindle fibres</a:t>
            </a:r>
            <a:endParaRPr lang="en-US" sz="2400">
              <a:latin typeface="Times New Roman" charset="0"/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3124200" y="41910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H="1">
            <a:off x="1600200" y="3048000"/>
            <a:ext cx="381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2667000" y="1295400"/>
            <a:ext cx="533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133600" y="990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centromere</a:t>
            </a: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28600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B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5E20B359-12C5-0549-A61C-2494652B6C5C}" type="datetime3">
              <a:rPr kumimoji="1" lang="en-US" sz="800" b="1">
                <a:solidFill>
                  <a:srgbClr val="3F3F2C"/>
                </a:solidFill>
                <a:latin typeface="Verdana" charset="0"/>
              </a:rPr>
              <a:pPr algn="r"/>
              <a:t>January 16, 10</a:t>
            </a:fld>
            <a:endParaRPr kumimoji="1" lang="en-US" sz="800" b="1">
              <a:solidFill>
                <a:srgbClr val="3F3F2C"/>
              </a:solidFill>
              <a:latin typeface="Times New Roman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52400" y="6477000"/>
            <a:ext cx="594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Copyright </a:t>
            </a:r>
            <a:r>
              <a:rPr kumimoji="1" lang="en-US" sz="900" b="1">
                <a:solidFill>
                  <a:srgbClr val="3F3F2C"/>
                </a:solidFill>
                <a:latin typeface="Verdana" charset="0"/>
              </a:rPr>
              <a:t>© 2006-2011 Marshall Cavendish International (Singapore) Pte. Ltd. 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227CB155-5113-D146-BF99-B0211B683802}" type="slidenum">
              <a:rPr kumimoji="1" lang="en-US" sz="900">
                <a:solidFill>
                  <a:srgbClr val="3F3F2C"/>
                </a:solidFill>
                <a:latin typeface="Verdana" charset="0"/>
              </a:rPr>
              <a:pPr algn="r"/>
              <a:t>27</a:t>
            </a:fld>
            <a:endParaRPr kumimoji="1" lang="en-US" sz="1400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895600" y="223838"/>
            <a:ext cx="3200400" cy="5889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/>
              <a:t>Meiosis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667000" y="990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nuclear envelope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876800" y="1066800"/>
            <a:ext cx="42672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Telophase II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Spindle fibres disappear.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 u="sng">
                <a:solidFill>
                  <a:srgbClr val="3333FF"/>
                </a:solidFill>
              </a:rPr>
              <a:t>Nuclear envelopes form</a:t>
            </a:r>
            <a:r>
              <a:rPr lang="en-US" sz="2400">
                <a:solidFill>
                  <a:srgbClr val="3333FF"/>
                </a:solidFill>
              </a:rPr>
              <a:t> around the daughter chromosomes at each pole.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 u="sng">
                <a:solidFill>
                  <a:srgbClr val="3333FF"/>
                </a:solidFill>
              </a:rPr>
              <a:t>Cleavage of cytoplasm</a:t>
            </a:r>
            <a:r>
              <a:rPr lang="en-US" sz="2400">
                <a:solidFill>
                  <a:srgbClr val="3333FF"/>
                </a:solidFill>
              </a:rPr>
              <a:t> results in four daughter cells, each with </a:t>
            </a:r>
            <a:r>
              <a:rPr lang="en-US" sz="2400" u="sng">
                <a:solidFill>
                  <a:srgbClr val="3333FF"/>
                </a:solidFill>
              </a:rPr>
              <a:t>half the number of chromosomes as the parent cell.</a:t>
            </a:r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4343400" y="1066800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sz="1600" b="1">
                <a:solidFill>
                  <a:schemeClr val="bg1"/>
                </a:solidFill>
                <a:latin typeface="Times New Roman" charset="0"/>
              </a:rPr>
              <a:t>4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4343400" cy="3286125"/>
          </a:xfrm>
          <a:prstGeom prst="rect">
            <a:avLst/>
          </a:prstGeom>
          <a:noFill/>
        </p:spPr>
      </p:pic>
      <p:sp>
        <p:nvSpPr>
          <p:cNvPr id="100364" name="Line 12"/>
          <p:cNvSpPr>
            <a:spLocks noChangeShapeType="1"/>
          </p:cNvSpPr>
          <p:nvPr/>
        </p:nvSpPr>
        <p:spPr bwMode="auto">
          <a:xfrm flipH="1">
            <a:off x="1371600" y="1295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1752600" y="3429000"/>
            <a:ext cx="762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1066800" y="914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chromosomes</a:t>
            </a:r>
            <a:endParaRPr lang="en-US" sz="2400">
              <a:latin typeface="Times New Roman" charset="0"/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2209800" y="5334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furrow</a:t>
            </a:r>
            <a:endParaRPr lang="en-US" sz="2400">
              <a:latin typeface="Times New Roman" charset="0"/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2971800" y="15240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H="1">
            <a:off x="1447800" y="1295400"/>
            <a:ext cx="152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4114800" y="4800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3810000" y="5334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cytoplasm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0994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Importance of Meiosis</a:t>
            </a:r>
          </a:p>
          <a:p>
            <a:endParaRPr lang="en-US" sz="2400">
              <a:solidFill>
                <a:srgbClr val="FF3300"/>
              </a:solidFill>
            </a:endParaRPr>
          </a:p>
          <a:p>
            <a:r>
              <a:rPr lang="en-US" sz="2400">
                <a:solidFill>
                  <a:srgbClr val="FF3300"/>
                </a:solidFill>
              </a:rPr>
              <a:t>Meiosis</a:t>
            </a:r>
          </a:p>
          <a:p>
            <a:endParaRPr lang="en-US" sz="240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produces haploid gametes.</a:t>
            </a:r>
          </a:p>
          <a:p>
            <a:r>
              <a:rPr lang="en-US" sz="2400">
                <a:solidFill>
                  <a:srgbClr val="3333FF"/>
                </a:solidFill>
              </a:rPr>
              <a:t>  When male gamete fuses with female gamete, the diploid</a:t>
            </a:r>
          </a:p>
          <a:p>
            <a:r>
              <a:rPr lang="en-US" sz="2400">
                <a:solidFill>
                  <a:srgbClr val="3333FF"/>
                </a:solidFill>
              </a:rPr>
              <a:t>  number of chromosomes is restored in zygote.</a:t>
            </a:r>
          </a:p>
          <a:p>
            <a:endParaRPr lang="en-US" sz="240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results in variations in the gametes produced.</a:t>
            </a:r>
          </a:p>
          <a:p>
            <a:r>
              <a:rPr lang="en-US" sz="2400">
                <a:solidFill>
                  <a:srgbClr val="3333FF"/>
                </a:solidFill>
              </a:rPr>
              <a:t>  Variations occur due to: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crossing over and 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independent assortment of chromosomes.</a:t>
            </a:r>
          </a:p>
          <a:p>
            <a:endParaRPr lang="en-US" sz="2400">
              <a:solidFill>
                <a:srgbClr val="3333FF"/>
              </a:solidFill>
            </a:endParaRPr>
          </a:p>
        </p:txBody>
      </p:sp>
      <p:pic>
        <p:nvPicPr>
          <p:cNvPr id="109573" name="Picture 5" descr="Fig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648200"/>
            <a:ext cx="5683250" cy="204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scan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0"/>
            <a:ext cx="4651375" cy="6705600"/>
          </a:xfrm>
          <a:prstGeom prst="rect">
            <a:avLst/>
          </a:prstGeom>
          <a:noFill/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17525" y="320675"/>
            <a:ext cx="379571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Variation</a:t>
            </a:r>
          </a:p>
          <a:p>
            <a:endParaRPr lang="en-US"/>
          </a:p>
          <a:p>
            <a:r>
              <a:rPr lang="en-US" sz="2400">
                <a:solidFill>
                  <a:srgbClr val="3333FF"/>
                </a:solidFill>
              </a:rPr>
              <a:t>is brought about </a:t>
            </a:r>
          </a:p>
          <a:p>
            <a:r>
              <a:rPr lang="en-US" sz="2400">
                <a:solidFill>
                  <a:srgbClr val="3333FF"/>
                </a:solidFill>
              </a:rPr>
              <a:t>during meiosis by:</a:t>
            </a:r>
          </a:p>
          <a:p>
            <a:endParaRPr lang="en-US" sz="2400">
              <a:solidFill>
                <a:srgbClr val="3333FF"/>
              </a:solidFill>
            </a:endParaRPr>
          </a:p>
          <a:p>
            <a:r>
              <a:rPr lang="en-US" sz="2400">
                <a:solidFill>
                  <a:srgbClr val="3333FF"/>
                </a:solidFill>
              </a:rPr>
              <a:t>1. crossing over</a:t>
            </a:r>
          </a:p>
          <a:p>
            <a:pPr>
              <a:buFontTx/>
              <a:buChar char="•"/>
            </a:pPr>
            <a:endParaRPr lang="en-US" sz="2400">
              <a:solidFill>
                <a:srgbClr val="3333FF"/>
              </a:solidFill>
            </a:endParaRPr>
          </a:p>
          <a:p>
            <a:r>
              <a:rPr lang="en-US" sz="2400">
                <a:solidFill>
                  <a:srgbClr val="3333FF"/>
                </a:solidFill>
              </a:rPr>
              <a:t>2. independent assortment</a:t>
            </a:r>
          </a:p>
          <a:p>
            <a:endParaRPr lang="en-US" sz="2400">
              <a:solidFill>
                <a:srgbClr val="3333FF"/>
              </a:solidFill>
            </a:endParaRPr>
          </a:p>
          <a:p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286000" y="6172200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1. Crossing-over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91600" cy="571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scan0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19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2. Independent Assortment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66700" y="381000"/>
            <a:ext cx="88773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Importance of Meiosis</a:t>
            </a:r>
          </a:p>
          <a:p>
            <a:endParaRPr lang="en-US" sz="280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Since </a:t>
            </a:r>
            <a:r>
              <a:rPr lang="en-US" sz="2800" u="sng">
                <a:solidFill>
                  <a:srgbClr val="3333FF"/>
                </a:solidFill>
              </a:rPr>
              <a:t>fertilisation is random</a:t>
            </a:r>
            <a:r>
              <a:rPr lang="en-US" sz="2800">
                <a:solidFill>
                  <a:srgbClr val="3333FF"/>
                </a:solidFill>
              </a:rPr>
              <a:t> i.e.</a:t>
            </a:r>
          </a:p>
          <a:p>
            <a:r>
              <a:rPr lang="en-US" sz="2800">
                <a:solidFill>
                  <a:srgbClr val="3333FF"/>
                </a:solidFill>
              </a:rPr>
              <a:t>  any sperm can fuses with any ovum,</a:t>
            </a:r>
          </a:p>
          <a:p>
            <a:r>
              <a:rPr lang="en-US" sz="2800">
                <a:solidFill>
                  <a:srgbClr val="3333FF"/>
                </a:solidFill>
              </a:rPr>
              <a:t>  such </a:t>
            </a:r>
            <a:r>
              <a:rPr lang="en-US" sz="2800" u="sng">
                <a:solidFill>
                  <a:srgbClr val="3333FF"/>
                </a:solidFill>
              </a:rPr>
              <a:t>variations in the gametes can produce variations</a:t>
            </a:r>
          </a:p>
          <a:p>
            <a:r>
              <a:rPr lang="en-US" sz="2800">
                <a:solidFill>
                  <a:srgbClr val="3333FF"/>
                </a:solidFill>
              </a:rPr>
              <a:t>  </a:t>
            </a:r>
            <a:r>
              <a:rPr lang="en-US" sz="2800" u="sng">
                <a:solidFill>
                  <a:srgbClr val="3333FF"/>
                </a:solidFill>
              </a:rPr>
              <a:t>in the offspring</a:t>
            </a:r>
            <a:r>
              <a:rPr lang="en-US" sz="2800">
                <a:solidFill>
                  <a:srgbClr val="3333FF"/>
                </a:solidFill>
              </a:rPr>
              <a:t>.</a:t>
            </a:r>
          </a:p>
          <a:p>
            <a:endParaRPr lang="en-US" sz="280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</a:t>
            </a:r>
            <a:r>
              <a:rPr lang="en-US" sz="2800" u="sng">
                <a:solidFill>
                  <a:srgbClr val="3333FF"/>
                </a:solidFill>
              </a:rPr>
              <a:t>Variations increase the chances of survival</a:t>
            </a:r>
            <a:r>
              <a:rPr lang="en-US" sz="2800">
                <a:solidFill>
                  <a:srgbClr val="3333FF"/>
                </a:solidFill>
              </a:rPr>
              <a:t> of </a:t>
            </a:r>
          </a:p>
          <a:p>
            <a:r>
              <a:rPr lang="en-US" sz="2800">
                <a:solidFill>
                  <a:srgbClr val="3333FF"/>
                </a:solidFill>
              </a:rPr>
              <a:t>   the species during changes in environment.</a:t>
            </a:r>
          </a:p>
          <a:p>
            <a:pPr lvl="1"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When environment changes, nature will ’select’ organisms </a:t>
            </a:r>
          </a:p>
          <a:p>
            <a:pPr lvl="1"/>
            <a:r>
              <a:rPr lang="en-US">
                <a:solidFill>
                  <a:srgbClr val="3333FF"/>
                </a:solidFill>
              </a:rPr>
              <a:t>   with favourable characteristics to survive, while others die.</a:t>
            </a:r>
          </a:p>
          <a:p>
            <a:pPr lvl="1"/>
            <a:endParaRPr lang="en-US">
              <a:solidFill>
                <a:srgbClr val="3333FF"/>
              </a:solidFill>
            </a:endParaRPr>
          </a:p>
          <a:p>
            <a:pPr lvl="1">
              <a:buFontTx/>
              <a:buChar char="•"/>
            </a:pPr>
            <a:r>
              <a:rPr lang="en-US">
                <a:solidFill>
                  <a:srgbClr val="3333FF"/>
                </a:solidFill>
              </a:rPr>
              <a:t> Those that survive pass on the favourable genes to their offspring.</a:t>
            </a:r>
          </a:p>
          <a:p>
            <a:pPr lvl="1"/>
            <a:r>
              <a:rPr lang="en-US">
                <a:solidFill>
                  <a:srgbClr val="3333FF"/>
                </a:solidFill>
              </a:rPr>
              <a:t>   Species live on.</a:t>
            </a:r>
          </a:p>
          <a:p>
            <a:pPr lvl="1"/>
            <a:endParaRPr lang="en-US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12725" y="-11113"/>
            <a:ext cx="305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Mitosis vs Meiosis</a:t>
            </a:r>
          </a:p>
        </p:txBody>
      </p:sp>
      <p:graphicFrame>
        <p:nvGraphicFramePr>
          <p:cNvPr id="111676" name="Group 60"/>
          <p:cNvGraphicFramePr>
            <a:graphicFrameLocks noGrp="1"/>
          </p:cNvGraphicFramePr>
          <p:nvPr/>
        </p:nvGraphicFramePr>
        <p:xfrm>
          <a:off x="304800" y="719138"/>
          <a:ext cx="8382000" cy="5933123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Mitosis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Meiosis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chromosomes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Daughter cells contain same no. of c’somes as parent cell.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Daughter cells contain half the no. of c’somes as parent cell.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Pairing of homologous chromosomes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Does not occur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Occurs at prophase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Crossing 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May occur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Daughter cells identical to parent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Variations in daughter cells.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 of daughter cells produced from one parent cell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Nuclear division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Where process occurs?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 body cells during growth and repair of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 gonads during gamete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12725" y="141288"/>
            <a:ext cx="79549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Importance of Mitosis</a:t>
            </a:r>
          </a:p>
          <a:p>
            <a:endParaRPr lang="en-US" sz="2800">
              <a:solidFill>
                <a:srgbClr val="FF3300"/>
              </a:solidFill>
            </a:endParaRPr>
          </a:p>
          <a:p>
            <a:r>
              <a:rPr lang="en-US" sz="2800">
                <a:solidFill>
                  <a:srgbClr val="FF3300"/>
                </a:solidFill>
              </a:rPr>
              <a:t>Mitosis is important: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for growth 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000">
                <a:solidFill>
                  <a:srgbClr val="3333FF"/>
                </a:solidFill>
              </a:rPr>
              <a:t>for organism to grow, new cells must be produced by mitosis</a:t>
            </a:r>
          </a:p>
          <a:p>
            <a:pPr lvl="1">
              <a:buFontTx/>
              <a:buChar char="•"/>
            </a:pPr>
            <a:endParaRPr lang="en-US" sz="200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for repair of worn out parts</a:t>
            </a:r>
          </a:p>
          <a:p>
            <a:pPr lvl="1">
              <a:buFontTx/>
              <a:buChar char="•"/>
            </a:pPr>
            <a:r>
              <a:rPr lang="en-US" sz="2000">
                <a:solidFill>
                  <a:srgbClr val="3333FF"/>
                </a:solidFill>
              </a:rPr>
              <a:t> dead cheek cells are replaced by new cells produced by mitosis</a:t>
            </a:r>
          </a:p>
          <a:p>
            <a:pPr lvl="1">
              <a:buFontTx/>
              <a:buChar char="•"/>
            </a:pPr>
            <a:endParaRPr lang="en-US" sz="2000">
              <a:solidFill>
                <a:srgbClr val="3333FF"/>
              </a:solidFill>
            </a:endParaRPr>
          </a:p>
          <a:p>
            <a:pPr lvl="1">
              <a:buFontTx/>
              <a:buChar char="•"/>
            </a:pPr>
            <a:r>
              <a:rPr lang="en-US" sz="2000">
                <a:solidFill>
                  <a:srgbClr val="3333FF"/>
                </a:solidFill>
              </a:rPr>
              <a:t> skin produces new cells to heal wounds</a:t>
            </a:r>
          </a:p>
          <a:p>
            <a:pPr lvl="1">
              <a:buFontTx/>
              <a:buChar char="•"/>
            </a:pPr>
            <a:endParaRPr lang="en-US" sz="200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3333FF"/>
                </a:solidFill>
              </a:rPr>
              <a:t> in asexual reproduction</a:t>
            </a:r>
          </a:p>
          <a:p>
            <a:pPr lvl="1">
              <a:buFontTx/>
              <a:buChar char="•"/>
            </a:pPr>
            <a:r>
              <a:rPr lang="en-US" sz="2000">
                <a:solidFill>
                  <a:srgbClr val="3333FF"/>
                </a:solidFill>
              </a:rPr>
              <a:t> mitosis causes shoots and roots to develop in rhizomes / bulbs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567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Workbook Pg 143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MCQ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Q1, 2, 3, 4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Structured Questions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Q2, 3,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3333FF"/>
                </a:solidFill>
              </a:rPr>
              <a:t>Test Yourself! (page 343)</a:t>
            </a:r>
          </a:p>
          <a:p>
            <a:endParaRPr lang="en-US" sz="2000">
              <a:solidFill>
                <a:srgbClr val="3333FF"/>
              </a:solidFill>
            </a:endParaRPr>
          </a:p>
          <a:p>
            <a:r>
              <a:rPr lang="en-GB" sz="2000" b="1">
                <a:solidFill>
                  <a:srgbClr val="3333FF"/>
                </a:solidFill>
              </a:rPr>
              <a:t>1 </a:t>
            </a:r>
            <a:r>
              <a:rPr lang="en-GB" sz="2000">
                <a:solidFill>
                  <a:srgbClr val="3333FF"/>
                </a:solidFill>
              </a:rPr>
              <a:t>Root tip or shoot tip. The cells are in various stages of mitotic division </a:t>
            </a:r>
          </a:p>
          <a:p>
            <a:r>
              <a:rPr lang="en-GB" sz="2000">
                <a:solidFill>
                  <a:srgbClr val="3333FF"/>
                </a:solidFill>
              </a:rPr>
              <a:t>   and the root and shoot tip are the only growing points in a mature plant.</a:t>
            </a:r>
          </a:p>
          <a:p>
            <a:endParaRPr lang="en-US" sz="2000">
              <a:solidFill>
                <a:srgbClr val="3333FF"/>
              </a:solidFill>
            </a:endParaRPr>
          </a:p>
          <a:p>
            <a:r>
              <a:rPr lang="en-GB" sz="2000" b="1">
                <a:solidFill>
                  <a:srgbClr val="3333FF"/>
                </a:solidFill>
              </a:rPr>
              <a:t>2	(a)	</a:t>
            </a:r>
            <a:r>
              <a:rPr lang="en-GB" sz="2000">
                <a:solidFill>
                  <a:srgbClr val="3333FF"/>
                </a:solidFill>
              </a:rPr>
              <a:t>During interphase, just before mitosis.</a:t>
            </a:r>
            <a:endParaRPr lang="en-US" sz="2000">
              <a:solidFill>
                <a:srgbClr val="3333FF"/>
              </a:solidFill>
            </a:endParaRPr>
          </a:p>
          <a:p>
            <a:r>
              <a:rPr lang="en-GB" sz="2000" b="1">
                <a:solidFill>
                  <a:srgbClr val="3333FF"/>
                </a:solidFill>
              </a:rPr>
              <a:t>  	(b)	</a:t>
            </a:r>
            <a:r>
              <a:rPr lang="en-GB" sz="2000">
                <a:solidFill>
                  <a:srgbClr val="3333FF"/>
                </a:solidFill>
              </a:rPr>
              <a:t>Interphase</a:t>
            </a:r>
          </a:p>
          <a:p>
            <a:endParaRPr lang="en-US" sz="2000">
              <a:solidFill>
                <a:srgbClr val="3333FF"/>
              </a:solidFill>
            </a:endParaRPr>
          </a:p>
          <a:p>
            <a:r>
              <a:rPr lang="en-GB" sz="2000" b="1">
                <a:solidFill>
                  <a:srgbClr val="3333FF"/>
                </a:solidFill>
              </a:rPr>
              <a:t>3 </a:t>
            </a:r>
            <a:endParaRPr lang="en-GB" sz="2000">
              <a:solidFill>
                <a:srgbClr val="3333FF"/>
              </a:solidFill>
              <a:sym typeface="Symbol" charset="2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85800" y="2895600"/>
            <a:ext cx="8305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33FF"/>
                </a:solidFill>
              </a:rPr>
              <a:t>Mitosis is important: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3333FF"/>
                </a:solidFill>
              </a:rPr>
              <a:t> for growth </a:t>
            </a:r>
          </a:p>
          <a:p>
            <a:r>
              <a:rPr lang="en-US" sz="2000">
                <a:solidFill>
                  <a:srgbClr val="3333FF"/>
                </a:solidFill>
              </a:rPr>
              <a:t>	For organism to grow, new cells must be produced by mitosis.</a:t>
            </a:r>
          </a:p>
          <a:p>
            <a:pPr lvl="1"/>
            <a:endParaRPr lang="en-US" sz="200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3333FF"/>
                </a:solidFill>
              </a:rPr>
              <a:t> for repair of worn out parts</a:t>
            </a:r>
          </a:p>
          <a:p>
            <a:pPr lvl="1"/>
            <a:r>
              <a:rPr lang="en-US" sz="2000">
                <a:solidFill>
                  <a:srgbClr val="3333FF"/>
                </a:solidFill>
              </a:rPr>
              <a:t>   eg Dead cheek cells are replaced by new cells produced by 	  mitosis</a:t>
            </a:r>
          </a:p>
          <a:p>
            <a:pPr lvl="1"/>
            <a:r>
              <a:rPr lang="en-US" sz="2000">
                <a:solidFill>
                  <a:srgbClr val="3333FF"/>
                </a:solidFill>
              </a:rPr>
              <a:t>        Skin produces new cells to heal wounds.</a:t>
            </a:r>
          </a:p>
          <a:p>
            <a:pPr lvl="1"/>
            <a:endParaRPr lang="en-US" sz="2000">
              <a:solidFill>
                <a:srgbClr val="3333FF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3333FF"/>
                </a:solidFill>
              </a:rPr>
              <a:t> in asexual reproduction</a:t>
            </a:r>
          </a:p>
          <a:p>
            <a:pPr lvl="1"/>
            <a:r>
              <a:rPr lang="en-US" sz="2000">
                <a:solidFill>
                  <a:srgbClr val="3333FF"/>
                </a:solidFill>
              </a:rPr>
              <a:t>  Mitosis causes shoots and roots to develop in rhizomes / bulbs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14600" y="2286000"/>
            <a:ext cx="3810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3300"/>
                </a:solidFill>
              </a:rPr>
              <a:t>18.3 Meiosis</a:t>
            </a:r>
          </a:p>
          <a:p>
            <a:endParaRPr lang="en-US" sz="4400" b="1">
              <a:solidFill>
                <a:srgbClr val="FF3300"/>
              </a:solidFill>
            </a:endParaRPr>
          </a:p>
          <a:p>
            <a:endParaRPr lang="en-US" sz="4400" b="1">
              <a:solidFill>
                <a:srgbClr val="FF3300"/>
              </a:solidFill>
            </a:endParaRPr>
          </a:p>
          <a:p>
            <a:endParaRPr lang="en-US" sz="4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ig21 2"/>
          <p:cNvPicPr>
            <a:picLocks noChangeAspect="1" noChangeArrowheads="1"/>
          </p:cNvPicPr>
          <p:nvPr/>
        </p:nvPicPr>
        <p:blipFill>
          <a:blip r:embed="rId2"/>
          <a:srcRect l="4895" r="8392"/>
          <a:stretch>
            <a:fillRect/>
          </a:stretch>
        </p:blipFill>
        <p:spPr bwMode="auto">
          <a:xfrm>
            <a:off x="381000" y="2971800"/>
            <a:ext cx="8763000" cy="4133850"/>
          </a:xfrm>
          <a:prstGeom prst="rect">
            <a:avLst/>
          </a:prstGeom>
          <a:noFill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70437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 Why are gametes haploid?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3333FF"/>
                </a:solidFill>
              </a:rPr>
              <a:t> </a:t>
            </a:r>
            <a:r>
              <a:rPr lang="en-US" sz="2000" b="1" u="sng">
                <a:solidFill>
                  <a:srgbClr val="3333FF"/>
                </a:solidFill>
              </a:rPr>
              <a:t>Zygote </a:t>
            </a:r>
            <a:r>
              <a:rPr lang="en-US" sz="2000" b="1">
                <a:solidFill>
                  <a:srgbClr val="3333FF"/>
                </a:solidFill>
              </a:rPr>
              <a:t>is formed by </a:t>
            </a:r>
            <a:r>
              <a:rPr lang="en-US" sz="2000" b="1" u="sng">
                <a:solidFill>
                  <a:srgbClr val="3333FF"/>
                </a:solidFill>
              </a:rPr>
              <a:t>fusion of 2 gametes</a:t>
            </a:r>
            <a:r>
              <a:rPr lang="en-US" sz="2000" b="1">
                <a:solidFill>
                  <a:srgbClr val="3333FF"/>
                </a:solidFill>
              </a:rPr>
              <a:t>.  </a:t>
            </a:r>
          </a:p>
          <a:p>
            <a:r>
              <a:rPr lang="en-US" sz="2000" b="1">
                <a:solidFill>
                  <a:srgbClr val="3333FF"/>
                </a:solidFill>
              </a:rPr>
              <a:t>  Each </a:t>
            </a:r>
            <a:r>
              <a:rPr lang="en-US" sz="2000" b="1" u="sng">
                <a:solidFill>
                  <a:srgbClr val="3333FF"/>
                </a:solidFill>
              </a:rPr>
              <a:t>gamete</a:t>
            </a:r>
            <a:r>
              <a:rPr lang="en-US" sz="2000" b="1">
                <a:solidFill>
                  <a:srgbClr val="3333FF"/>
                </a:solidFill>
              </a:rPr>
              <a:t> must only </a:t>
            </a:r>
            <a:r>
              <a:rPr lang="en-US" sz="2000" b="1" u="sng">
                <a:solidFill>
                  <a:srgbClr val="3333FF"/>
                </a:solidFill>
              </a:rPr>
              <a:t>have half the number of </a:t>
            </a:r>
          </a:p>
          <a:p>
            <a:r>
              <a:rPr lang="en-US" sz="2000" b="1">
                <a:solidFill>
                  <a:srgbClr val="3333FF"/>
                </a:solidFill>
              </a:rPr>
              <a:t>  </a:t>
            </a:r>
            <a:r>
              <a:rPr lang="en-US" sz="2000" b="1" u="sng">
                <a:solidFill>
                  <a:srgbClr val="3333FF"/>
                </a:solidFill>
              </a:rPr>
              <a:t>chromosomes as the zygote.</a:t>
            </a:r>
          </a:p>
          <a:p>
            <a:endParaRPr lang="en-US" sz="2000" b="1" u="sng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>
                <a:solidFill>
                  <a:srgbClr val="3333FF"/>
                </a:solidFill>
              </a:rPr>
              <a:t> Gametes are haploid (n) so that during fertilisation, </a:t>
            </a:r>
          </a:p>
          <a:p>
            <a:r>
              <a:rPr lang="en-US" sz="2000" b="1">
                <a:solidFill>
                  <a:srgbClr val="3333FF"/>
                </a:solidFill>
              </a:rPr>
              <a:t>  when a sperm (n) fuses with an egg (n), </a:t>
            </a:r>
          </a:p>
          <a:p>
            <a:r>
              <a:rPr lang="en-US" sz="2000" b="1">
                <a:solidFill>
                  <a:srgbClr val="3333FF"/>
                </a:solidFill>
              </a:rPr>
              <a:t>  a zygote which is diploid (2n) is formed.  This maintains</a:t>
            </a:r>
          </a:p>
          <a:p>
            <a:r>
              <a:rPr lang="en-US" sz="2000" b="1">
                <a:solidFill>
                  <a:srgbClr val="3333FF"/>
                </a:solidFill>
              </a:rPr>
              <a:t>  the diploid number of chromosomes in the offspring.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1697</Words>
  <Application>Microsoft Macintosh PowerPoint</Application>
  <PresentationFormat>On-screen Show (4:3)</PresentationFormat>
  <Paragraphs>342</Paragraphs>
  <Slides>32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Workbook Pg 143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Bernard</dc:creator>
  <cp:lastModifiedBy>Bernard</cp:lastModifiedBy>
  <cp:revision>1</cp:revision>
  <dcterms:created xsi:type="dcterms:W3CDTF">2010-01-16T12:42:33Z</dcterms:created>
  <dcterms:modified xsi:type="dcterms:W3CDTF">2010-01-16T12:43:52Z</dcterms:modified>
</cp:coreProperties>
</file>