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s/slide41.xml" ContentType="application/vnd.openxmlformats-officedocument.presentationml.slid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4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98" d="100"/>
          <a:sy n="98" d="100"/>
        </p:scale>
        <p:origin x="-640"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CCB1FD-8C92-DF45-A359-D692EA997987}" type="datetimeFigureOut">
              <a:rPr lang="en-US" smtClean="0"/>
              <a:t>1/16/10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EC663-AFC0-6A47-9AD2-7A2C0A51E64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216473-88DE-B943-A44D-B1053FC898B1}" type="slidenum">
              <a:rPr lang="en-US"/>
              <a:pPr/>
              <a:t>1</a:t>
            </a:fld>
            <a:endParaRPr lang="en-US"/>
          </a:p>
        </p:txBody>
      </p:sp>
      <p:sp>
        <p:nvSpPr>
          <p:cNvPr id="154626" name="Rectangle 2"/>
          <p:cNvSpPr>
            <a:spLocks noRot="1" noChangeArrowheads="1" noTextEdit="1"/>
          </p:cNvSpPr>
          <p:nvPr>
            <p:ph type="sldImg"/>
          </p:nvPr>
        </p:nvSpPr>
        <p:spPr>
          <a:ln/>
        </p:spPr>
      </p:sp>
      <p:sp>
        <p:nvSpPr>
          <p:cNvPr id="154627" name="Rectangle 3"/>
          <p:cNvSpPr>
            <a:spLocks noGrp="1" noChangeArrowheads="1"/>
          </p:cNvSpPr>
          <p:nvPr>
            <p:ph type="body" idx="1"/>
          </p:nvPr>
        </p:nvSpPr>
        <p:spPr>
          <a:xfrm>
            <a:off x="914400" y="4343400"/>
            <a:ext cx="5029200" cy="4114800"/>
          </a:xfrm>
        </p:spPr>
        <p:txBody>
          <a:bodyPr/>
          <a:lstStyle/>
          <a:p>
            <a:r>
              <a:rPr lang="en-US"/>
              <a:t>Figure 16.14 Page 304</a:t>
            </a:r>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1A7A97-362D-854C-A1BE-601C234E0BAA}" type="slidenum">
              <a:rPr lang="en-US"/>
              <a:pPr/>
              <a:t>11</a:t>
            </a:fld>
            <a:endParaRPr lang="en-US"/>
          </a:p>
        </p:txBody>
      </p:sp>
      <p:sp>
        <p:nvSpPr>
          <p:cNvPr id="173058" name="Rectangle 2"/>
          <p:cNvSpPr>
            <a:spLocks noRot="1" noChangeArrowheads="1" noTextEdit="1"/>
          </p:cNvSpPr>
          <p:nvPr>
            <p:ph type="sldImg"/>
          </p:nvPr>
        </p:nvSpPr>
        <p:spPr>
          <a:ln/>
        </p:spPr>
      </p:sp>
      <p:sp>
        <p:nvSpPr>
          <p:cNvPr id="173059" name="Rectangle 3"/>
          <p:cNvSpPr>
            <a:spLocks noGrp="1" noChangeArrowheads="1"/>
          </p:cNvSpPr>
          <p:nvPr>
            <p:ph type="body" idx="1"/>
          </p:nvPr>
        </p:nvSpPr>
        <p:spPr>
          <a:xfrm>
            <a:off x="914400" y="4343400"/>
            <a:ext cx="5029200" cy="4114800"/>
          </a:xfrm>
        </p:spPr>
        <p:txBody>
          <a:bodyPr/>
          <a:lstStyle/>
          <a:p>
            <a:r>
              <a:rPr lang="en-US"/>
              <a:t>Figure 16.15 Page 304</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3F9796-CA60-AC49-9C9C-AFE09AD81F8A}" type="slidenum">
              <a:rPr lang="en-US"/>
              <a:pPr/>
              <a:t>12</a:t>
            </a:fld>
            <a:endParaRPr lang="en-US"/>
          </a:p>
        </p:txBody>
      </p:sp>
      <p:sp>
        <p:nvSpPr>
          <p:cNvPr id="175106" name="Rectangle 2"/>
          <p:cNvSpPr>
            <a:spLocks noRot="1" noChangeArrowheads="1" noTextEdit="1"/>
          </p:cNvSpPr>
          <p:nvPr>
            <p:ph type="sldImg"/>
          </p:nvPr>
        </p:nvSpPr>
        <p:spPr>
          <a:ln/>
        </p:spPr>
      </p:sp>
      <p:sp>
        <p:nvSpPr>
          <p:cNvPr id="175107" name="Rectangle 3"/>
          <p:cNvSpPr>
            <a:spLocks noGrp="1" noChangeArrowheads="1"/>
          </p:cNvSpPr>
          <p:nvPr>
            <p:ph type="body" idx="1"/>
          </p:nvPr>
        </p:nvSpPr>
        <p:spPr>
          <a:xfrm>
            <a:off x="914400" y="4343400"/>
            <a:ext cx="5029200" cy="4114800"/>
          </a:xfrm>
        </p:spPr>
        <p:txBody>
          <a:bodyPr/>
          <a:lstStyle/>
          <a:p>
            <a:r>
              <a:rPr lang="en-US"/>
              <a:t>Figure 16.15 Page 304</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0B7A04-5542-F246-B0A1-0B7AB583E553}" type="slidenum">
              <a:rPr lang="en-US"/>
              <a:pPr/>
              <a:t>13</a:t>
            </a:fld>
            <a:endParaRPr lang="en-US"/>
          </a:p>
        </p:txBody>
      </p:sp>
      <p:sp>
        <p:nvSpPr>
          <p:cNvPr id="177154" name="Rectangle 2"/>
          <p:cNvSpPr>
            <a:spLocks noRot="1" noChangeArrowheads="1" noTextEdit="1"/>
          </p:cNvSpPr>
          <p:nvPr>
            <p:ph type="sldImg"/>
          </p:nvPr>
        </p:nvSpPr>
        <p:spPr>
          <a:ln/>
        </p:spPr>
      </p:sp>
      <p:sp>
        <p:nvSpPr>
          <p:cNvPr id="177155" name="Rectangle 3"/>
          <p:cNvSpPr>
            <a:spLocks noGrp="1" noChangeArrowheads="1"/>
          </p:cNvSpPr>
          <p:nvPr>
            <p:ph type="body" idx="1"/>
          </p:nvPr>
        </p:nvSpPr>
        <p:spPr>
          <a:xfrm>
            <a:off x="914400" y="4343400"/>
            <a:ext cx="5029200" cy="4114800"/>
          </a:xfrm>
        </p:spPr>
        <p:txBody>
          <a:bodyPr/>
          <a:lstStyle/>
          <a:p>
            <a:r>
              <a:rPr lang="en-US"/>
              <a:t>Figure 16.15 Page 304</a:t>
            </a:r>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068FB4-8D57-1748-847E-6780AAA8F6CA}" type="slidenum">
              <a:rPr lang="en-US"/>
              <a:pPr/>
              <a:t>15</a:t>
            </a:fld>
            <a:endParaRPr lang="en-US"/>
          </a:p>
        </p:txBody>
      </p:sp>
      <p:sp>
        <p:nvSpPr>
          <p:cNvPr id="179202" name="Rectangle 2"/>
          <p:cNvSpPr>
            <a:spLocks noRot="1" noChangeArrowheads="1" noTextEdit="1"/>
          </p:cNvSpPr>
          <p:nvPr>
            <p:ph type="sldImg"/>
          </p:nvPr>
        </p:nvSpPr>
        <p:spPr>
          <a:ln/>
        </p:spPr>
      </p:sp>
      <p:sp>
        <p:nvSpPr>
          <p:cNvPr id="179203" name="Rectangle 3"/>
          <p:cNvSpPr>
            <a:spLocks noGrp="1" noChangeArrowheads="1"/>
          </p:cNvSpPr>
          <p:nvPr>
            <p:ph type="body" idx="1"/>
          </p:nvPr>
        </p:nvSpPr>
        <p:spPr>
          <a:xfrm>
            <a:off x="914400" y="4343400"/>
            <a:ext cx="5029200" cy="4114800"/>
          </a:xfrm>
        </p:spPr>
        <p:txBody>
          <a:bodyPr/>
          <a:lstStyle/>
          <a:p>
            <a:r>
              <a:rPr lang="en-US"/>
              <a:t>Figure 16.16 Page 306</a:t>
            </a: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A51CC8-F02C-034F-83FA-70E745BEB71F}" type="slidenum">
              <a:rPr lang="en-US"/>
              <a:pPr/>
              <a:t>16</a:t>
            </a:fld>
            <a:endParaRPr lang="en-US"/>
          </a:p>
        </p:txBody>
      </p:sp>
      <p:sp>
        <p:nvSpPr>
          <p:cNvPr id="181250" name="Rectangle 2"/>
          <p:cNvSpPr>
            <a:spLocks noRot="1" noChangeArrowheads="1" noTextEdit="1"/>
          </p:cNvSpPr>
          <p:nvPr>
            <p:ph type="sldImg"/>
          </p:nvPr>
        </p:nvSpPr>
        <p:spPr>
          <a:ln/>
        </p:spPr>
      </p:sp>
      <p:sp>
        <p:nvSpPr>
          <p:cNvPr id="181251" name="Rectangle 3"/>
          <p:cNvSpPr>
            <a:spLocks noGrp="1" noChangeArrowheads="1"/>
          </p:cNvSpPr>
          <p:nvPr>
            <p:ph type="body" idx="1"/>
          </p:nvPr>
        </p:nvSpPr>
        <p:spPr>
          <a:xfrm>
            <a:off x="914400" y="4343400"/>
            <a:ext cx="5029200" cy="4114800"/>
          </a:xfrm>
        </p:spPr>
        <p:txBody>
          <a:bodyPr/>
          <a:lstStyle/>
          <a:p>
            <a:r>
              <a:rPr lang="en-US"/>
              <a:t>Figure 16.16 Page 306</a:t>
            </a:r>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A95565-E1FC-614F-A5BB-76D86F9D74D4}" type="slidenum">
              <a:rPr lang="en-US"/>
              <a:pPr/>
              <a:t>17</a:t>
            </a:fld>
            <a:endParaRPr lang="en-US"/>
          </a:p>
        </p:txBody>
      </p:sp>
      <p:sp>
        <p:nvSpPr>
          <p:cNvPr id="183298" name="Rectangle 2"/>
          <p:cNvSpPr>
            <a:spLocks noRot="1" noChangeArrowheads="1" noTextEdit="1"/>
          </p:cNvSpPr>
          <p:nvPr>
            <p:ph type="sldImg"/>
          </p:nvPr>
        </p:nvSpPr>
        <p:spPr>
          <a:ln/>
        </p:spPr>
      </p:sp>
      <p:sp>
        <p:nvSpPr>
          <p:cNvPr id="183299" name="Rectangle 3"/>
          <p:cNvSpPr>
            <a:spLocks noGrp="1" noChangeArrowheads="1"/>
          </p:cNvSpPr>
          <p:nvPr>
            <p:ph type="body" idx="1"/>
          </p:nvPr>
        </p:nvSpPr>
        <p:spPr>
          <a:xfrm>
            <a:off x="914400" y="4343400"/>
            <a:ext cx="5029200" cy="4114800"/>
          </a:xfrm>
        </p:spPr>
        <p:txBody>
          <a:bodyPr/>
          <a:lstStyle/>
          <a:p>
            <a:r>
              <a:rPr lang="en-US"/>
              <a:t>Figure 16.16 Page 306</a:t>
            </a: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5EEDFE-C05D-0040-A2C0-11946F8913A5}" type="slidenum">
              <a:rPr lang="en-US"/>
              <a:pPr/>
              <a:t>18</a:t>
            </a:fld>
            <a:endParaRPr lang="en-US"/>
          </a:p>
        </p:txBody>
      </p:sp>
      <p:sp>
        <p:nvSpPr>
          <p:cNvPr id="185346" name="Rectangle 2"/>
          <p:cNvSpPr>
            <a:spLocks noRot="1" noChangeArrowheads="1" noTextEdit="1"/>
          </p:cNvSpPr>
          <p:nvPr>
            <p:ph type="sldImg"/>
          </p:nvPr>
        </p:nvSpPr>
        <p:spPr>
          <a:ln/>
        </p:spPr>
      </p:sp>
      <p:sp>
        <p:nvSpPr>
          <p:cNvPr id="185347" name="Rectangle 3"/>
          <p:cNvSpPr>
            <a:spLocks noGrp="1" noChangeArrowheads="1"/>
          </p:cNvSpPr>
          <p:nvPr>
            <p:ph type="body" idx="1"/>
          </p:nvPr>
        </p:nvSpPr>
        <p:spPr>
          <a:xfrm>
            <a:off x="914400" y="4343400"/>
            <a:ext cx="5029200" cy="4114800"/>
          </a:xfrm>
        </p:spPr>
        <p:txBody>
          <a:bodyPr/>
          <a:lstStyle/>
          <a:p>
            <a:r>
              <a:rPr lang="en-US"/>
              <a:t>Figure 16.16 Page 306</a:t>
            </a: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AE64C4-23F9-D84E-883A-F4B3C93FF69D}" type="slidenum">
              <a:rPr lang="en-US"/>
              <a:pPr/>
              <a:t>19</a:t>
            </a:fld>
            <a:endParaRPr lang="en-US"/>
          </a:p>
        </p:txBody>
      </p:sp>
      <p:sp>
        <p:nvSpPr>
          <p:cNvPr id="187394" name="Rectangle 2"/>
          <p:cNvSpPr>
            <a:spLocks noRot="1" noChangeArrowheads="1" noTextEdit="1"/>
          </p:cNvSpPr>
          <p:nvPr>
            <p:ph type="sldImg"/>
          </p:nvPr>
        </p:nvSpPr>
        <p:spPr>
          <a:ln/>
        </p:spPr>
      </p:sp>
      <p:sp>
        <p:nvSpPr>
          <p:cNvPr id="187395" name="Rectangle 3"/>
          <p:cNvSpPr>
            <a:spLocks noGrp="1" noChangeArrowheads="1"/>
          </p:cNvSpPr>
          <p:nvPr>
            <p:ph type="body" idx="1"/>
          </p:nvPr>
        </p:nvSpPr>
        <p:spPr>
          <a:xfrm>
            <a:off x="914400" y="4343400"/>
            <a:ext cx="5029200" cy="4114800"/>
          </a:xfrm>
        </p:spPr>
        <p:txBody>
          <a:bodyPr/>
          <a:lstStyle/>
          <a:p>
            <a:r>
              <a:rPr lang="en-US"/>
              <a:t>Figure 16.16 Page 306</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0BB2AD-D6EB-8945-869F-9F4927DE0E60}" type="slidenum">
              <a:rPr lang="en-US"/>
              <a:pPr/>
              <a:t>20</a:t>
            </a:fld>
            <a:endParaRPr lang="en-US"/>
          </a:p>
        </p:txBody>
      </p:sp>
      <p:sp>
        <p:nvSpPr>
          <p:cNvPr id="189442" name="Rectangle 2"/>
          <p:cNvSpPr>
            <a:spLocks noRot="1" noChangeArrowheads="1" noTextEdit="1"/>
          </p:cNvSpPr>
          <p:nvPr>
            <p:ph type="sldImg"/>
          </p:nvPr>
        </p:nvSpPr>
        <p:spPr>
          <a:ln/>
        </p:spPr>
      </p:sp>
      <p:sp>
        <p:nvSpPr>
          <p:cNvPr id="189443" name="Rectangle 3"/>
          <p:cNvSpPr>
            <a:spLocks noGrp="1" noChangeArrowheads="1"/>
          </p:cNvSpPr>
          <p:nvPr>
            <p:ph type="body" idx="1"/>
          </p:nvPr>
        </p:nvSpPr>
        <p:spPr>
          <a:xfrm>
            <a:off x="914400" y="4343400"/>
            <a:ext cx="5029200" cy="4114800"/>
          </a:xfrm>
        </p:spPr>
        <p:txBody>
          <a:bodyPr/>
          <a:lstStyle/>
          <a:p>
            <a:r>
              <a:rPr lang="en-US"/>
              <a:t>Figure 16.16 Page 306</a:t>
            </a:r>
          </a:p>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9AF8C-8F97-B64F-AB4B-11FEAA10E9A6}" type="slidenum">
              <a:rPr lang="en-US"/>
              <a:pPr/>
              <a:t>21</a:t>
            </a:fld>
            <a:endParaRPr lang="en-US"/>
          </a:p>
        </p:txBody>
      </p:sp>
      <p:sp>
        <p:nvSpPr>
          <p:cNvPr id="191490" name="Rectangle 2"/>
          <p:cNvSpPr>
            <a:spLocks noRot="1" noChangeArrowheads="1" noTextEdit="1"/>
          </p:cNvSpPr>
          <p:nvPr>
            <p:ph type="sldImg"/>
          </p:nvPr>
        </p:nvSpPr>
        <p:spPr>
          <a:ln/>
        </p:spPr>
      </p:sp>
      <p:sp>
        <p:nvSpPr>
          <p:cNvPr id="191491" name="Rectangle 3"/>
          <p:cNvSpPr>
            <a:spLocks noGrp="1" noChangeArrowheads="1"/>
          </p:cNvSpPr>
          <p:nvPr>
            <p:ph type="body" idx="1"/>
          </p:nvPr>
        </p:nvSpPr>
        <p:spPr>
          <a:xfrm>
            <a:off x="914400" y="4343400"/>
            <a:ext cx="5029200" cy="4114800"/>
          </a:xfrm>
        </p:spPr>
        <p:txBody>
          <a:bodyPr/>
          <a:lstStyle/>
          <a:p>
            <a:r>
              <a:rPr lang="en-US"/>
              <a:t>Figure 16.16 Page 306</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B14358-CAA6-0A4A-8918-5A8BC690BAB5}" type="slidenum">
              <a:rPr lang="en-US"/>
              <a:pPr/>
              <a:t>2</a:t>
            </a:fld>
            <a:endParaRPr lang="en-US"/>
          </a:p>
        </p:txBody>
      </p:sp>
      <p:sp>
        <p:nvSpPr>
          <p:cNvPr id="156674" name="Rectangle 2"/>
          <p:cNvSpPr>
            <a:spLocks noRot="1" noChangeArrowheads="1" noTextEdit="1"/>
          </p:cNvSpPr>
          <p:nvPr>
            <p:ph type="sldImg"/>
          </p:nvPr>
        </p:nvSpPr>
        <p:spPr>
          <a:ln/>
        </p:spPr>
      </p:sp>
      <p:sp>
        <p:nvSpPr>
          <p:cNvPr id="156675" name="Rectangle 3"/>
          <p:cNvSpPr>
            <a:spLocks noGrp="1" noChangeArrowheads="1"/>
          </p:cNvSpPr>
          <p:nvPr>
            <p:ph type="body" idx="1"/>
          </p:nvPr>
        </p:nvSpPr>
        <p:spPr>
          <a:xfrm>
            <a:off x="914400" y="4343400"/>
            <a:ext cx="5029200" cy="4114800"/>
          </a:xfrm>
        </p:spPr>
        <p:txBody>
          <a:bodyPr/>
          <a:lstStyle/>
          <a:p>
            <a:r>
              <a:rPr lang="en-US"/>
              <a:t>Figure 16.14 Page 304</a:t>
            </a:r>
          </a:p>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C333CA-91FB-8B43-AA4A-3681338E5136}" type="slidenum">
              <a:rPr lang="en-US"/>
              <a:pPr/>
              <a:t>22</a:t>
            </a:fld>
            <a:endParaRPr lang="en-US"/>
          </a:p>
        </p:txBody>
      </p:sp>
      <p:sp>
        <p:nvSpPr>
          <p:cNvPr id="193538" name="Rectangle 2"/>
          <p:cNvSpPr>
            <a:spLocks noRot="1" noChangeArrowheads="1" noTextEdit="1"/>
          </p:cNvSpPr>
          <p:nvPr>
            <p:ph type="sldImg"/>
          </p:nvPr>
        </p:nvSpPr>
        <p:spPr>
          <a:ln/>
        </p:spPr>
      </p:sp>
      <p:sp>
        <p:nvSpPr>
          <p:cNvPr id="193539" name="Rectangle 3"/>
          <p:cNvSpPr>
            <a:spLocks noGrp="1" noChangeArrowheads="1"/>
          </p:cNvSpPr>
          <p:nvPr>
            <p:ph type="body" idx="1"/>
          </p:nvPr>
        </p:nvSpPr>
        <p:spPr>
          <a:xfrm>
            <a:off x="914400" y="4343400"/>
            <a:ext cx="5029200" cy="4114800"/>
          </a:xfrm>
        </p:spPr>
        <p:txBody>
          <a:bodyPr/>
          <a:lstStyle/>
          <a:p>
            <a:r>
              <a:rPr lang="en-US"/>
              <a:t>Figure 16.16 Page 306</a:t>
            </a:r>
          </a:p>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32C2B3-8EAD-814A-90B9-1B55545C0CED}" type="slidenum">
              <a:rPr lang="en-US"/>
              <a:pPr/>
              <a:t>23</a:t>
            </a:fld>
            <a:endParaRPr lang="en-US"/>
          </a:p>
        </p:txBody>
      </p:sp>
      <p:sp>
        <p:nvSpPr>
          <p:cNvPr id="195586" name="Rectangle 2"/>
          <p:cNvSpPr>
            <a:spLocks noRot="1" noChangeArrowheads="1" noTextEdit="1"/>
          </p:cNvSpPr>
          <p:nvPr>
            <p:ph type="sldImg"/>
          </p:nvPr>
        </p:nvSpPr>
        <p:spPr>
          <a:ln/>
        </p:spPr>
      </p:sp>
      <p:sp>
        <p:nvSpPr>
          <p:cNvPr id="195587" name="Rectangle 3"/>
          <p:cNvSpPr>
            <a:spLocks noGrp="1" noChangeArrowheads="1"/>
          </p:cNvSpPr>
          <p:nvPr>
            <p:ph type="body" idx="1"/>
          </p:nvPr>
        </p:nvSpPr>
        <p:spPr>
          <a:xfrm>
            <a:off x="914400" y="4343400"/>
            <a:ext cx="5029200" cy="4114800"/>
          </a:xfrm>
        </p:spPr>
        <p:txBody>
          <a:bodyPr/>
          <a:lstStyle/>
          <a:p>
            <a:r>
              <a:rPr lang="en-US"/>
              <a:t>Figure 16.16 Page 306</a:t>
            </a:r>
          </a:p>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CEEB87-3DEF-CC46-925D-BCE423E17B12}" type="slidenum">
              <a:rPr lang="en-US"/>
              <a:pPr/>
              <a:t>25</a:t>
            </a:fld>
            <a:endParaRPr lang="en-US"/>
          </a:p>
        </p:txBody>
      </p:sp>
      <p:sp>
        <p:nvSpPr>
          <p:cNvPr id="197634" name="Rectangle 2"/>
          <p:cNvSpPr>
            <a:spLocks noRot="1" noChangeArrowheads="1" noTextEdit="1"/>
          </p:cNvSpPr>
          <p:nvPr>
            <p:ph type="sldImg"/>
          </p:nvPr>
        </p:nvSpPr>
        <p:spPr>
          <a:ln/>
        </p:spPr>
      </p:sp>
      <p:sp>
        <p:nvSpPr>
          <p:cNvPr id="197635" name="Rectangle 3"/>
          <p:cNvSpPr>
            <a:spLocks noGrp="1" noChangeArrowheads="1"/>
          </p:cNvSpPr>
          <p:nvPr>
            <p:ph type="body" idx="1"/>
          </p:nvPr>
        </p:nvSpPr>
        <p:spPr>
          <a:xfrm>
            <a:off x="914400" y="4343400"/>
            <a:ext cx="5029200" cy="4114800"/>
          </a:xfrm>
        </p:spPr>
        <p:txBody>
          <a:bodyPr/>
          <a:lstStyle/>
          <a:p>
            <a:r>
              <a:rPr lang="en-US"/>
              <a:t>Figure 16.16 Page 306</a:t>
            </a:r>
          </a:p>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CEA76D-8CAC-4640-ABC3-47B76A12DE99}" type="slidenum">
              <a:rPr lang="en-US"/>
              <a:pPr/>
              <a:t>26</a:t>
            </a:fld>
            <a:endParaRPr lang="en-US"/>
          </a:p>
        </p:txBody>
      </p:sp>
      <p:sp>
        <p:nvSpPr>
          <p:cNvPr id="199682" name="Rectangle 2"/>
          <p:cNvSpPr>
            <a:spLocks noRot="1" noChangeArrowheads="1" noTextEdit="1"/>
          </p:cNvSpPr>
          <p:nvPr>
            <p:ph type="sldImg"/>
          </p:nvPr>
        </p:nvSpPr>
        <p:spPr>
          <a:ln/>
        </p:spPr>
      </p:sp>
      <p:sp>
        <p:nvSpPr>
          <p:cNvPr id="199683" name="Rectangle 3"/>
          <p:cNvSpPr>
            <a:spLocks noGrp="1" noChangeArrowheads="1"/>
          </p:cNvSpPr>
          <p:nvPr>
            <p:ph type="body" idx="1"/>
          </p:nvPr>
        </p:nvSpPr>
        <p:spPr>
          <a:xfrm>
            <a:off x="914400" y="4343400"/>
            <a:ext cx="5029200" cy="4114800"/>
          </a:xfrm>
        </p:spPr>
        <p:txBody>
          <a:bodyPr/>
          <a:lstStyle/>
          <a:p>
            <a:r>
              <a:rPr lang="en-US"/>
              <a:t>Figure 16.16 Page 306</a:t>
            </a:r>
          </a:p>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169644-6A80-C040-9438-AECD36E3BF2D}" type="slidenum">
              <a:rPr lang="en-US"/>
              <a:pPr/>
              <a:t>27</a:t>
            </a:fld>
            <a:endParaRPr lang="en-US"/>
          </a:p>
        </p:txBody>
      </p:sp>
      <p:sp>
        <p:nvSpPr>
          <p:cNvPr id="201730" name="Rectangle 2"/>
          <p:cNvSpPr>
            <a:spLocks noRot="1" noChangeArrowheads="1" noTextEdit="1"/>
          </p:cNvSpPr>
          <p:nvPr>
            <p:ph type="sldImg"/>
          </p:nvPr>
        </p:nvSpPr>
        <p:spPr>
          <a:ln/>
        </p:spPr>
      </p:sp>
      <p:sp>
        <p:nvSpPr>
          <p:cNvPr id="201731" name="Rectangle 3"/>
          <p:cNvSpPr>
            <a:spLocks noGrp="1" noChangeArrowheads="1"/>
          </p:cNvSpPr>
          <p:nvPr>
            <p:ph type="body" idx="1"/>
          </p:nvPr>
        </p:nvSpPr>
        <p:spPr>
          <a:xfrm>
            <a:off x="914400" y="4343400"/>
            <a:ext cx="5029200" cy="4114800"/>
          </a:xfrm>
        </p:spPr>
        <p:txBody>
          <a:bodyPr/>
          <a:lstStyle/>
          <a:p>
            <a:r>
              <a:rPr lang="en-US"/>
              <a:t>Figure 16.16 Page 306</a:t>
            </a:r>
          </a:p>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0A65F0-4579-5146-995B-17D338C2393C}" type="slidenum">
              <a:rPr lang="en-US"/>
              <a:pPr/>
              <a:t>28</a:t>
            </a:fld>
            <a:endParaRPr lang="en-US"/>
          </a:p>
        </p:txBody>
      </p:sp>
      <p:sp>
        <p:nvSpPr>
          <p:cNvPr id="203778" name="Rectangle 2"/>
          <p:cNvSpPr>
            <a:spLocks noRot="1" noChangeArrowheads="1" noTextEdit="1"/>
          </p:cNvSpPr>
          <p:nvPr>
            <p:ph type="sldImg"/>
          </p:nvPr>
        </p:nvSpPr>
        <p:spPr>
          <a:ln/>
        </p:spPr>
      </p:sp>
      <p:sp>
        <p:nvSpPr>
          <p:cNvPr id="203779" name="Rectangle 3"/>
          <p:cNvSpPr>
            <a:spLocks noGrp="1" noChangeArrowheads="1"/>
          </p:cNvSpPr>
          <p:nvPr>
            <p:ph type="body" idx="1"/>
          </p:nvPr>
        </p:nvSpPr>
        <p:spPr>
          <a:xfrm>
            <a:off x="914400" y="4343400"/>
            <a:ext cx="5029200" cy="4114800"/>
          </a:xfrm>
        </p:spPr>
        <p:txBody>
          <a:bodyPr/>
          <a:lstStyle/>
          <a:p>
            <a:r>
              <a:rPr lang="en-US"/>
              <a:t>Figure 16.16 Page 306</a:t>
            </a:r>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F00806-45E8-2C41-955E-82A5C66518A5}" type="slidenum">
              <a:rPr lang="en-US"/>
              <a:pPr/>
              <a:t>29</a:t>
            </a:fld>
            <a:endParaRPr lang="en-US"/>
          </a:p>
        </p:txBody>
      </p:sp>
      <p:sp>
        <p:nvSpPr>
          <p:cNvPr id="205826" name="Rectangle 2"/>
          <p:cNvSpPr>
            <a:spLocks noRot="1" noChangeArrowheads="1" noTextEdit="1"/>
          </p:cNvSpPr>
          <p:nvPr>
            <p:ph type="sldImg"/>
          </p:nvPr>
        </p:nvSpPr>
        <p:spPr>
          <a:ln/>
        </p:spPr>
      </p:sp>
      <p:sp>
        <p:nvSpPr>
          <p:cNvPr id="205827" name="Rectangle 3"/>
          <p:cNvSpPr>
            <a:spLocks noGrp="1" noChangeArrowheads="1"/>
          </p:cNvSpPr>
          <p:nvPr>
            <p:ph type="body" idx="1"/>
          </p:nvPr>
        </p:nvSpPr>
        <p:spPr>
          <a:xfrm>
            <a:off x="914400" y="4343400"/>
            <a:ext cx="5029200" cy="4114800"/>
          </a:xfrm>
        </p:spPr>
        <p:txBody>
          <a:bodyPr/>
          <a:lstStyle/>
          <a:p>
            <a:r>
              <a:rPr lang="en-US"/>
              <a:t>Figure 16.16 Page 306</a:t>
            </a:r>
          </a:p>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45EA6A-3E58-5049-B4FC-DAC4D6F5ED73}" type="slidenum">
              <a:rPr lang="en-US"/>
              <a:pPr/>
              <a:t>31</a:t>
            </a:fld>
            <a:endParaRPr lang="en-US"/>
          </a:p>
        </p:txBody>
      </p:sp>
      <p:sp>
        <p:nvSpPr>
          <p:cNvPr id="207874" name="Rectangle 2"/>
          <p:cNvSpPr>
            <a:spLocks noRot="1" noChangeArrowheads="1" noTextEdit="1"/>
          </p:cNvSpPr>
          <p:nvPr>
            <p:ph type="sldImg"/>
          </p:nvPr>
        </p:nvSpPr>
        <p:spPr>
          <a:ln/>
        </p:spPr>
      </p:sp>
      <p:sp>
        <p:nvSpPr>
          <p:cNvPr id="207875" name="Rectangle 3"/>
          <p:cNvSpPr>
            <a:spLocks noGrp="1" noChangeArrowheads="1"/>
          </p:cNvSpPr>
          <p:nvPr>
            <p:ph type="body" idx="1"/>
          </p:nvPr>
        </p:nvSpPr>
        <p:spPr>
          <a:xfrm>
            <a:off x="914400" y="4343400"/>
            <a:ext cx="5029200" cy="4114800"/>
          </a:xfrm>
        </p:spPr>
        <p:txBody>
          <a:bodyPr/>
          <a:lstStyle/>
          <a:p>
            <a:r>
              <a:rPr lang="en-US"/>
              <a:t>Figure 16.22 Page 309</a:t>
            </a:r>
          </a:p>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C422B1-DDE2-0342-89A4-E3CB097959F7}" type="slidenum">
              <a:rPr lang="en-US"/>
              <a:pPr/>
              <a:t>32</a:t>
            </a:fld>
            <a:endParaRPr lang="en-US"/>
          </a:p>
        </p:txBody>
      </p:sp>
      <p:sp>
        <p:nvSpPr>
          <p:cNvPr id="209922" name="Rectangle 2"/>
          <p:cNvSpPr>
            <a:spLocks noRot="1" noChangeArrowheads="1" noTextEdit="1"/>
          </p:cNvSpPr>
          <p:nvPr>
            <p:ph type="sldImg"/>
          </p:nvPr>
        </p:nvSpPr>
        <p:spPr>
          <a:ln/>
        </p:spPr>
      </p:sp>
      <p:sp>
        <p:nvSpPr>
          <p:cNvPr id="209923" name="Rectangle 3"/>
          <p:cNvSpPr>
            <a:spLocks noGrp="1" noChangeArrowheads="1"/>
          </p:cNvSpPr>
          <p:nvPr>
            <p:ph type="body" idx="1"/>
          </p:nvPr>
        </p:nvSpPr>
        <p:spPr>
          <a:xfrm>
            <a:off x="914400" y="4343400"/>
            <a:ext cx="5029200" cy="4114800"/>
          </a:xfrm>
        </p:spPr>
        <p:txBody>
          <a:bodyPr/>
          <a:lstStyle/>
          <a:p>
            <a:r>
              <a:rPr lang="en-US"/>
              <a:t>Figure 16.22 Page 309</a:t>
            </a:r>
          </a:p>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DD3798-C41E-0E40-B4AC-D4BA199042B3}" type="slidenum">
              <a:rPr lang="en-US"/>
              <a:pPr/>
              <a:t>33</a:t>
            </a:fld>
            <a:endParaRPr lang="en-US"/>
          </a:p>
        </p:txBody>
      </p:sp>
      <p:sp>
        <p:nvSpPr>
          <p:cNvPr id="211970" name="Rectangle 2"/>
          <p:cNvSpPr>
            <a:spLocks noRot="1" noChangeArrowheads="1" noTextEdit="1"/>
          </p:cNvSpPr>
          <p:nvPr>
            <p:ph type="sldImg"/>
          </p:nvPr>
        </p:nvSpPr>
        <p:spPr>
          <a:ln/>
        </p:spPr>
      </p:sp>
      <p:sp>
        <p:nvSpPr>
          <p:cNvPr id="211971" name="Rectangle 3"/>
          <p:cNvSpPr>
            <a:spLocks noGrp="1" noChangeArrowheads="1"/>
          </p:cNvSpPr>
          <p:nvPr>
            <p:ph type="body" idx="1"/>
          </p:nvPr>
        </p:nvSpPr>
        <p:spPr>
          <a:xfrm>
            <a:off x="914400" y="4343400"/>
            <a:ext cx="5029200" cy="4114800"/>
          </a:xfrm>
        </p:spPr>
        <p:txBody>
          <a:bodyPr/>
          <a:lstStyle/>
          <a:p>
            <a:r>
              <a:rPr lang="en-US"/>
              <a:t>Figure 16.22 Page 309</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75B7BD-36E7-2A4D-9116-19B086E7BFCC}" type="slidenum">
              <a:rPr lang="en-US"/>
              <a:pPr/>
              <a:t>3</a:t>
            </a:fld>
            <a:endParaRPr lang="en-US"/>
          </a:p>
        </p:txBody>
      </p:sp>
      <p:sp>
        <p:nvSpPr>
          <p:cNvPr id="158722" name="Rectangle 2"/>
          <p:cNvSpPr>
            <a:spLocks noRot="1" noChangeArrowheads="1" noTextEdit="1"/>
          </p:cNvSpPr>
          <p:nvPr>
            <p:ph type="sldImg"/>
          </p:nvPr>
        </p:nvSpPr>
        <p:spPr>
          <a:ln/>
        </p:spPr>
      </p:sp>
      <p:sp>
        <p:nvSpPr>
          <p:cNvPr id="158723" name="Rectangle 3"/>
          <p:cNvSpPr>
            <a:spLocks noGrp="1" noChangeArrowheads="1"/>
          </p:cNvSpPr>
          <p:nvPr>
            <p:ph type="body" idx="1"/>
          </p:nvPr>
        </p:nvSpPr>
        <p:spPr>
          <a:xfrm>
            <a:off x="914400" y="4343400"/>
            <a:ext cx="5029200" cy="4114800"/>
          </a:xfrm>
        </p:spPr>
        <p:txBody>
          <a:bodyPr/>
          <a:lstStyle/>
          <a:p>
            <a:r>
              <a:rPr lang="en-US"/>
              <a:t>Figure 16.14 Page 304</a:t>
            </a:r>
          </a:p>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DA574C-77AE-7544-913B-ABA1854053C4}" type="slidenum">
              <a:rPr lang="en-US"/>
              <a:pPr/>
              <a:t>34</a:t>
            </a:fld>
            <a:endParaRPr lang="en-US"/>
          </a:p>
        </p:txBody>
      </p:sp>
      <p:sp>
        <p:nvSpPr>
          <p:cNvPr id="214018" name="Rectangle 2"/>
          <p:cNvSpPr>
            <a:spLocks noRot="1" noChangeArrowheads="1" noTextEdit="1"/>
          </p:cNvSpPr>
          <p:nvPr>
            <p:ph type="sldImg"/>
          </p:nvPr>
        </p:nvSpPr>
        <p:spPr>
          <a:ln/>
        </p:spPr>
      </p:sp>
      <p:sp>
        <p:nvSpPr>
          <p:cNvPr id="214019" name="Rectangle 3"/>
          <p:cNvSpPr>
            <a:spLocks noGrp="1" noChangeArrowheads="1"/>
          </p:cNvSpPr>
          <p:nvPr>
            <p:ph type="body" idx="1"/>
          </p:nvPr>
        </p:nvSpPr>
        <p:spPr>
          <a:xfrm>
            <a:off x="914400" y="4343400"/>
            <a:ext cx="5029200" cy="4114800"/>
          </a:xfrm>
        </p:spPr>
        <p:txBody>
          <a:bodyPr/>
          <a:lstStyle/>
          <a:p>
            <a:r>
              <a:rPr lang="en-US"/>
              <a:t>Figure 16.22 Page 309</a:t>
            </a:r>
          </a:p>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C380A-1299-D642-81A4-ECE3C46D3350}" type="slidenum">
              <a:rPr lang="en-US"/>
              <a:pPr/>
              <a:t>35</a:t>
            </a:fld>
            <a:endParaRPr lang="en-US"/>
          </a:p>
        </p:txBody>
      </p:sp>
      <p:sp>
        <p:nvSpPr>
          <p:cNvPr id="216066" name="Rectangle 2"/>
          <p:cNvSpPr>
            <a:spLocks noRot="1" noChangeArrowheads="1" noTextEdit="1"/>
          </p:cNvSpPr>
          <p:nvPr>
            <p:ph type="sldImg"/>
          </p:nvPr>
        </p:nvSpPr>
        <p:spPr>
          <a:ln/>
        </p:spPr>
      </p:sp>
      <p:sp>
        <p:nvSpPr>
          <p:cNvPr id="216067" name="Rectangle 3"/>
          <p:cNvSpPr>
            <a:spLocks noGrp="1" noChangeArrowheads="1"/>
          </p:cNvSpPr>
          <p:nvPr>
            <p:ph type="body" idx="1"/>
          </p:nvPr>
        </p:nvSpPr>
        <p:spPr>
          <a:xfrm>
            <a:off x="914400" y="4343400"/>
            <a:ext cx="5029200" cy="4114800"/>
          </a:xfrm>
        </p:spPr>
        <p:txBody>
          <a:bodyPr/>
          <a:lstStyle/>
          <a:p>
            <a:r>
              <a:rPr lang="en-US"/>
              <a:t>Figure 16.22 Page 309</a:t>
            </a:r>
          </a:p>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923E8C-BE22-B241-A2B4-4FF6D1933147}" type="slidenum">
              <a:rPr lang="en-US"/>
              <a:pPr/>
              <a:t>36</a:t>
            </a:fld>
            <a:endParaRPr lang="en-US"/>
          </a:p>
        </p:txBody>
      </p:sp>
      <p:sp>
        <p:nvSpPr>
          <p:cNvPr id="218114" name="Rectangle 2"/>
          <p:cNvSpPr>
            <a:spLocks noRot="1" noChangeArrowheads="1" noTextEdit="1"/>
          </p:cNvSpPr>
          <p:nvPr>
            <p:ph type="sldImg"/>
          </p:nvPr>
        </p:nvSpPr>
        <p:spPr>
          <a:ln/>
        </p:spPr>
      </p:sp>
      <p:sp>
        <p:nvSpPr>
          <p:cNvPr id="218115" name="Rectangle 3"/>
          <p:cNvSpPr>
            <a:spLocks noGrp="1" noChangeArrowheads="1"/>
          </p:cNvSpPr>
          <p:nvPr>
            <p:ph type="body" idx="1"/>
          </p:nvPr>
        </p:nvSpPr>
        <p:spPr>
          <a:xfrm>
            <a:off x="914400" y="4343400"/>
            <a:ext cx="5029200" cy="4114800"/>
          </a:xfrm>
        </p:spPr>
        <p:txBody>
          <a:bodyPr/>
          <a:lstStyle/>
          <a:p>
            <a:r>
              <a:rPr lang="en-US"/>
              <a:t>Figure 16.22 Page 309</a:t>
            </a:r>
          </a:p>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2BB005-A4E3-9443-B012-EF044F2604AB}" type="slidenum">
              <a:rPr lang="en-US"/>
              <a:pPr/>
              <a:t>37</a:t>
            </a:fld>
            <a:endParaRPr lang="en-US"/>
          </a:p>
        </p:txBody>
      </p:sp>
      <p:sp>
        <p:nvSpPr>
          <p:cNvPr id="220162" name="Rectangle 2"/>
          <p:cNvSpPr>
            <a:spLocks noRot="1" noChangeArrowheads="1" noTextEdit="1"/>
          </p:cNvSpPr>
          <p:nvPr>
            <p:ph type="sldImg"/>
          </p:nvPr>
        </p:nvSpPr>
        <p:spPr>
          <a:ln/>
        </p:spPr>
      </p:sp>
      <p:sp>
        <p:nvSpPr>
          <p:cNvPr id="220163" name="Rectangle 3"/>
          <p:cNvSpPr>
            <a:spLocks noGrp="1" noChangeArrowheads="1"/>
          </p:cNvSpPr>
          <p:nvPr>
            <p:ph type="body" idx="1"/>
          </p:nvPr>
        </p:nvSpPr>
        <p:spPr>
          <a:xfrm>
            <a:off x="914400" y="4343400"/>
            <a:ext cx="5029200" cy="4114800"/>
          </a:xfrm>
        </p:spPr>
        <p:txBody>
          <a:bodyPr/>
          <a:lstStyle/>
          <a:p>
            <a:r>
              <a:rPr lang="en-US"/>
              <a:t>Figure 16.22 Page 309</a:t>
            </a:r>
          </a:p>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C858B-F643-4248-B10E-A35EEB0B9B8F}" type="slidenum">
              <a:rPr lang="en-US"/>
              <a:pPr/>
              <a:t>38</a:t>
            </a:fld>
            <a:endParaRPr lang="en-US"/>
          </a:p>
        </p:txBody>
      </p:sp>
      <p:sp>
        <p:nvSpPr>
          <p:cNvPr id="222210" name="Rectangle 2"/>
          <p:cNvSpPr>
            <a:spLocks noRot="1" noChangeArrowheads="1" noTextEdit="1"/>
          </p:cNvSpPr>
          <p:nvPr>
            <p:ph type="sldImg"/>
          </p:nvPr>
        </p:nvSpPr>
        <p:spPr>
          <a:ln/>
        </p:spPr>
      </p:sp>
      <p:sp>
        <p:nvSpPr>
          <p:cNvPr id="222211" name="Rectangle 3"/>
          <p:cNvSpPr>
            <a:spLocks noGrp="1" noChangeArrowheads="1"/>
          </p:cNvSpPr>
          <p:nvPr>
            <p:ph type="body" idx="1"/>
          </p:nvPr>
        </p:nvSpPr>
        <p:spPr>
          <a:xfrm>
            <a:off x="914400" y="4343400"/>
            <a:ext cx="5029200" cy="4114800"/>
          </a:xfrm>
        </p:spPr>
        <p:txBody>
          <a:bodyPr/>
          <a:lstStyle/>
          <a:p>
            <a:r>
              <a:rPr lang="en-US"/>
              <a:t>Figure 16.22 Page 309</a:t>
            </a:r>
          </a:p>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E6F132-A832-A84C-AB15-505731F8B5CD}" type="slidenum">
              <a:rPr lang="en-US"/>
              <a:pPr/>
              <a:t>39</a:t>
            </a:fld>
            <a:endParaRPr lang="en-US"/>
          </a:p>
        </p:txBody>
      </p:sp>
      <p:sp>
        <p:nvSpPr>
          <p:cNvPr id="224258" name="Rectangle 2"/>
          <p:cNvSpPr>
            <a:spLocks noRot="1" noChangeArrowheads="1" noTextEdit="1"/>
          </p:cNvSpPr>
          <p:nvPr>
            <p:ph type="sldImg"/>
          </p:nvPr>
        </p:nvSpPr>
        <p:spPr>
          <a:ln/>
        </p:spPr>
      </p:sp>
      <p:sp>
        <p:nvSpPr>
          <p:cNvPr id="224259" name="Rectangle 3"/>
          <p:cNvSpPr>
            <a:spLocks noGrp="1" noChangeArrowheads="1"/>
          </p:cNvSpPr>
          <p:nvPr>
            <p:ph type="body" idx="1"/>
          </p:nvPr>
        </p:nvSpPr>
        <p:spPr>
          <a:xfrm>
            <a:off x="914400" y="4343400"/>
            <a:ext cx="5029200" cy="4114800"/>
          </a:xfrm>
        </p:spPr>
        <p:txBody>
          <a:bodyPr/>
          <a:lstStyle/>
          <a:p>
            <a:r>
              <a:rPr lang="en-US"/>
              <a:t>Figure 16.22 Page 309</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E8C3EA-268E-B34A-B7D1-F2C995D0F879}" type="slidenum">
              <a:rPr lang="en-US"/>
              <a:pPr/>
              <a:t>5</a:t>
            </a:fld>
            <a:endParaRPr lang="en-US"/>
          </a:p>
        </p:txBody>
      </p:sp>
      <p:sp>
        <p:nvSpPr>
          <p:cNvPr id="160770" name="Rectangle 2"/>
          <p:cNvSpPr>
            <a:spLocks noRot="1" noChangeArrowheads="1" noTextEdit="1"/>
          </p:cNvSpPr>
          <p:nvPr>
            <p:ph type="sldImg"/>
          </p:nvPr>
        </p:nvSpPr>
        <p:spPr>
          <a:ln/>
        </p:spPr>
      </p:sp>
      <p:sp>
        <p:nvSpPr>
          <p:cNvPr id="160771" name="Rectangle 3"/>
          <p:cNvSpPr>
            <a:spLocks noGrp="1" noChangeArrowheads="1"/>
          </p:cNvSpPr>
          <p:nvPr>
            <p:ph type="body" idx="1"/>
          </p:nvPr>
        </p:nvSpPr>
        <p:spPr>
          <a:xfrm>
            <a:off x="914400" y="4343400"/>
            <a:ext cx="5029200" cy="4114800"/>
          </a:xfrm>
        </p:spPr>
        <p:txBody>
          <a:bodyPr/>
          <a:lstStyle/>
          <a:p>
            <a:r>
              <a:rPr lang="en-US"/>
              <a:t>Figure 16.15 Page 304</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F37475-D7A6-DD44-9A2C-76499D9B26ED}" type="slidenum">
              <a:rPr lang="en-US"/>
              <a:pPr/>
              <a:t>6</a:t>
            </a:fld>
            <a:endParaRPr lang="en-US"/>
          </a:p>
        </p:txBody>
      </p:sp>
      <p:sp>
        <p:nvSpPr>
          <p:cNvPr id="162818" name="Rectangle 2"/>
          <p:cNvSpPr>
            <a:spLocks noRot="1" noChangeArrowheads="1" noTextEdit="1"/>
          </p:cNvSpPr>
          <p:nvPr>
            <p:ph type="sldImg"/>
          </p:nvPr>
        </p:nvSpPr>
        <p:spPr>
          <a:ln/>
        </p:spPr>
      </p:sp>
      <p:sp>
        <p:nvSpPr>
          <p:cNvPr id="162819" name="Rectangle 3"/>
          <p:cNvSpPr>
            <a:spLocks noGrp="1" noChangeArrowheads="1"/>
          </p:cNvSpPr>
          <p:nvPr>
            <p:ph type="body" idx="1"/>
          </p:nvPr>
        </p:nvSpPr>
        <p:spPr>
          <a:xfrm>
            <a:off x="914400" y="4343400"/>
            <a:ext cx="5029200" cy="4114800"/>
          </a:xfrm>
        </p:spPr>
        <p:txBody>
          <a:bodyPr/>
          <a:lstStyle/>
          <a:p>
            <a:r>
              <a:rPr lang="en-US"/>
              <a:t>Figure 16.15 Page 304</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56DAD-5F44-3E4D-8888-315979723DDF}" type="slidenum">
              <a:rPr lang="en-US"/>
              <a:pPr/>
              <a:t>7</a:t>
            </a:fld>
            <a:endParaRPr lang="en-US"/>
          </a:p>
        </p:txBody>
      </p:sp>
      <p:sp>
        <p:nvSpPr>
          <p:cNvPr id="164866" name="Rectangle 2"/>
          <p:cNvSpPr>
            <a:spLocks noRot="1" noChangeArrowheads="1" noTextEdit="1"/>
          </p:cNvSpPr>
          <p:nvPr>
            <p:ph type="sldImg"/>
          </p:nvPr>
        </p:nvSpPr>
        <p:spPr>
          <a:ln/>
        </p:spPr>
      </p:sp>
      <p:sp>
        <p:nvSpPr>
          <p:cNvPr id="164867" name="Rectangle 3"/>
          <p:cNvSpPr>
            <a:spLocks noGrp="1" noChangeArrowheads="1"/>
          </p:cNvSpPr>
          <p:nvPr>
            <p:ph type="body" idx="1"/>
          </p:nvPr>
        </p:nvSpPr>
        <p:spPr>
          <a:xfrm>
            <a:off x="914400" y="4343400"/>
            <a:ext cx="5029200" cy="4114800"/>
          </a:xfrm>
        </p:spPr>
        <p:txBody>
          <a:bodyPr/>
          <a:lstStyle/>
          <a:p>
            <a:r>
              <a:rPr lang="en-US"/>
              <a:t>Figure 16.15 Page 304</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6BD9E4-0CC1-2345-9DE4-964FE843D150}" type="slidenum">
              <a:rPr lang="en-US"/>
              <a:pPr/>
              <a:t>8</a:t>
            </a:fld>
            <a:endParaRPr lang="en-US"/>
          </a:p>
        </p:txBody>
      </p:sp>
      <p:sp>
        <p:nvSpPr>
          <p:cNvPr id="166914" name="Rectangle 2"/>
          <p:cNvSpPr>
            <a:spLocks noRot="1" noChangeArrowheads="1" noTextEdit="1"/>
          </p:cNvSpPr>
          <p:nvPr>
            <p:ph type="sldImg"/>
          </p:nvPr>
        </p:nvSpPr>
        <p:spPr>
          <a:ln/>
        </p:spPr>
      </p:sp>
      <p:sp>
        <p:nvSpPr>
          <p:cNvPr id="166915" name="Rectangle 3"/>
          <p:cNvSpPr>
            <a:spLocks noGrp="1" noChangeArrowheads="1"/>
          </p:cNvSpPr>
          <p:nvPr>
            <p:ph type="body" idx="1"/>
          </p:nvPr>
        </p:nvSpPr>
        <p:spPr>
          <a:xfrm>
            <a:off x="914400" y="4343400"/>
            <a:ext cx="5029200" cy="4114800"/>
          </a:xfrm>
        </p:spPr>
        <p:txBody>
          <a:bodyPr/>
          <a:lstStyle/>
          <a:p>
            <a:r>
              <a:rPr lang="en-US"/>
              <a:t>Figure 16.15 Page 304</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39D3FF-AA2B-8A49-8C4E-59A0CB83FC4C}" type="slidenum">
              <a:rPr lang="en-US"/>
              <a:pPr/>
              <a:t>9</a:t>
            </a:fld>
            <a:endParaRPr lang="en-US"/>
          </a:p>
        </p:txBody>
      </p:sp>
      <p:sp>
        <p:nvSpPr>
          <p:cNvPr id="168962" name="Rectangle 2"/>
          <p:cNvSpPr>
            <a:spLocks noRot="1" noChangeArrowheads="1" noTextEdit="1"/>
          </p:cNvSpPr>
          <p:nvPr>
            <p:ph type="sldImg"/>
          </p:nvPr>
        </p:nvSpPr>
        <p:spPr>
          <a:ln/>
        </p:spPr>
      </p:sp>
      <p:sp>
        <p:nvSpPr>
          <p:cNvPr id="168963" name="Rectangle 3"/>
          <p:cNvSpPr>
            <a:spLocks noGrp="1" noChangeArrowheads="1"/>
          </p:cNvSpPr>
          <p:nvPr>
            <p:ph type="body" idx="1"/>
          </p:nvPr>
        </p:nvSpPr>
        <p:spPr>
          <a:xfrm>
            <a:off x="914400" y="4343400"/>
            <a:ext cx="5029200" cy="4114800"/>
          </a:xfrm>
        </p:spPr>
        <p:txBody>
          <a:bodyPr/>
          <a:lstStyle/>
          <a:p>
            <a:r>
              <a:rPr lang="en-US"/>
              <a:t>Figure 16.15 Page 304</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96CED3-A850-9149-8EAF-4AD9F635776D}" type="slidenum">
              <a:rPr lang="en-US"/>
              <a:pPr/>
              <a:t>10</a:t>
            </a:fld>
            <a:endParaRPr lang="en-US"/>
          </a:p>
        </p:txBody>
      </p:sp>
      <p:sp>
        <p:nvSpPr>
          <p:cNvPr id="171010" name="Rectangle 2"/>
          <p:cNvSpPr>
            <a:spLocks noRot="1" noChangeArrowheads="1" noTextEdit="1"/>
          </p:cNvSpPr>
          <p:nvPr>
            <p:ph type="sldImg"/>
          </p:nvPr>
        </p:nvSpPr>
        <p:spPr>
          <a:ln/>
        </p:spPr>
      </p:sp>
      <p:sp>
        <p:nvSpPr>
          <p:cNvPr id="171011" name="Rectangle 3"/>
          <p:cNvSpPr>
            <a:spLocks noGrp="1" noChangeArrowheads="1"/>
          </p:cNvSpPr>
          <p:nvPr>
            <p:ph type="body" idx="1"/>
          </p:nvPr>
        </p:nvSpPr>
        <p:spPr>
          <a:xfrm>
            <a:off x="914400" y="4343400"/>
            <a:ext cx="5029200" cy="4114800"/>
          </a:xfrm>
        </p:spPr>
        <p:txBody>
          <a:bodyPr/>
          <a:lstStyle/>
          <a:p>
            <a:r>
              <a:rPr lang="en-US"/>
              <a:t>Figure 16.15 Page 304</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F7B7E6-9DC2-FE40-925C-92AAB5A52FE9}" type="datetimeFigureOut">
              <a:rPr lang="en-US" smtClean="0"/>
              <a:t>1/16/10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F465D-1083-4648-9EE7-A574143492C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F7B7E6-9DC2-FE40-925C-92AAB5A52FE9}" type="datetimeFigureOut">
              <a:rPr lang="en-US" smtClean="0"/>
              <a:t>1/16/10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F465D-1083-4648-9EE7-A574143492C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F7B7E6-9DC2-FE40-925C-92AAB5A52FE9}" type="datetimeFigureOut">
              <a:rPr lang="en-US" smtClean="0"/>
              <a:t>1/16/10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F465D-1083-4648-9EE7-A574143492C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F7B7E6-9DC2-FE40-925C-92AAB5A52FE9}" type="datetimeFigureOut">
              <a:rPr lang="en-US" smtClean="0"/>
              <a:t>1/16/10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F465D-1083-4648-9EE7-A574143492C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F7B7E6-9DC2-FE40-925C-92AAB5A52FE9}" type="datetimeFigureOut">
              <a:rPr lang="en-US" smtClean="0"/>
              <a:t>1/16/10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F465D-1083-4648-9EE7-A574143492C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F7B7E6-9DC2-FE40-925C-92AAB5A52FE9}" type="datetimeFigureOut">
              <a:rPr lang="en-US" smtClean="0"/>
              <a:t>1/16/10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F465D-1083-4648-9EE7-A574143492C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F7B7E6-9DC2-FE40-925C-92AAB5A52FE9}" type="datetimeFigureOut">
              <a:rPr lang="en-US" smtClean="0"/>
              <a:t>1/16/10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5F465D-1083-4648-9EE7-A574143492C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F7B7E6-9DC2-FE40-925C-92AAB5A52FE9}" type="datetimeFigureOut">
              <a:rPr lang="en-US" smtClean="0"/>
              <a:t>1/16/10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F465D-1083-4648-9EE7-A574143492C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F7B7E6-9DC2-FE40-925C-92AAB5A52FE9}" type="datetimeFigureOut">
              <a:rPr lang="en-US" smtClean="0"/>
              <a:t>1/16/10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5F465D-1083-4648-9EE7-A574143492C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F7B7E6-9DC2-FE40-925C-92AAB5A52FE9}" type="datetimeFigureOut">
              <a:rPr lang="en-US" smtClean="0"/>
              <a:t>1/16/10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F465D-1083-4648-9EE7-A574143492C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F7B7E6-9DC2-FE40-925C-92AAB5A52FE9}" type="datetimeFigureOut">
              <a:rPr lang="en-US" smtClean="0"/>
              <a:t>1/16/10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F465D-1083-4648-9EE7-A574143492C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F7B7E6-9DC2-FE40-925C-92AAB5A52FE9}" type="datetimeFigureOut">
              <a:rPr lang="en-US" smtClean="0"/>
              <a:t>1/16/10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F465D-1083-4648-9EE7-A574143492C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02" name="Picture 2"/>
          <p:cNvPicPr>
            <a:picLocks noChangeAspect="1" noChangeArrowheads="1"/>
          </p:cNvPicPr>
          <p:nvPr/>
        </p:nvPicPr>
        <p:blipFill>
          <a:blip r:embed="rId3"/>
          <a:srcRect/>
          <a:stretch>
            <a:fillRect/>
          </a:stretch>
        </p:blipFill>
        <p:spPr bwMode="auto">
          <a:xfrm>
            <a:off x="7270750" y="228600"/>
            <a:ext cx="1568450" cy="274638"/>
          </a:xfrm>
          <a:prstGeom prst="rect">
            <a:avLst/>
          </a:prstGeom>
          <a:noFill/>
          <a:ln w="9525">
            <a:noFill/>
            <a:miter lim="800000"/>
            <a:headEnd/>
            <a:tailEnd/>
          </a:ln>
        </p:spPr>
      </p:pic>
      <p:sp>
        <p:nvSpPr>
          <p:cNvPr id="153603" name="Rectangle 3"/>
          <p:cNvSpPr>
            <a:spLocks noChangeArrowheads="1"/>
          </p:cNvSpPr>
          <p:nvPr/>
        </p:nvSpPr>
        <p:spPr bwMode="auto">
          <a:xfrm>
            <a:off x="0" y="6400800"/>
            <a:ext cx="9144000" cy="457200"/>
          </a:xfrm>
          <a:prstGeom prst="rect">
            <a:avLst/>
          </a:prstGeom>
          <a:solidFill>
            <a:srgbClr val="EAEBE4"/>
          </a:solidFill>
          <a:ln w="9525">
            <a:noFill/>
            <a:miter lim="800000"/>
            <a:headEnd/>
            <a:tailEnd/>
          </a:ln>
          <a:effectLst/>
        </p:spPr>
        <p:txBody>
          <a:bodyPr wrap="none" anchor="ctr">
            <a:prstTxWarp prst="textNoShape">
              <a:avLst/>
            </a:prstTxWarp>
          </a:bodyPr>
          <a:lstStyle/>
          <a:p>
            <a:pPr algn="ctr" eaLnBrk="1" hangingPunct="1"/>
            <a:endParaRPr kumimoji="1" lang="en-US" sz="2400">
              <a:latin typeface="Times New Roman" charset="0"/>
            </a:endParaRPr>
          </a:p>
        </p:txBody>
      </p:sp>
      <p:sp>
        <p:nvSpPr>
          <p:cNvPr id="153604" name="Rectangle 4"/>
          <p:cNvSpPr>
            <a:spLocks noChangeArrowheads="1"/>
          </p:cNvSpPr>
          <p:nvPr/>
        </p:nvSpPr>
        <p:spPr bwMode="auto">
          <a:xfrm>
            <a:off x="152400" y="6477000"/>
            <a:ext cx="5943600" cy="152400"/>
          </a:xfrm>
          <a:prstGeom prst="rect">
            <a:avLst/>
          </a:prstGeom>
          <a:noFill/>
          <a:ln w="9525">
            <a:noFill/>
            <a:miter lim="800000"/>
            <a:headEnd/>
            <a:tailEnd/>
          </a:ln>
          <a:effectLst/>
        </p:spPr>
        <p:txBody>
          <a:bodyPr lIns="0" tIns="0" rIns="0" bIns="0">
            <a:prstTxWarp prst="textNoShape">
              <a:avLst/>
            </a:prstTxWarp>
          </a:bodyPr>
          <a:lstStyle/>
          <a:p>
            <a:pPr eaLnBrk="1" hangingPunct="1">
              <a:lnSpc>
                <a:spcPct val="90000"/>
              </a:lnSpc>
            </a:pPr>
            <a:r>
              <a:rPr kumimoji="1" lang="en-US" sz="900" b="1">
                <a:solidFill>
                  <a:srgbClr val="3F3F2C"/>
                </a:solidFill>
              </a:rPr>
              <a:t>Copyright </a:t>
            </a:r>
            <a:r>
              <a:rPr kumimoji="1" lang="en-US" sz="900" b="1">
                <a:solidFill>
                  <a:srgbClr val="3F3F2C"/>
                </a:solidFill>
              </a:rPr>
              <a:t>© 2006-2011 Marshall Cavendish International (Singapore) Pte. Ltd. </a:t>
            </a:r>
          </a:p>
        </p:txBody>
      </p:sp>
      <p:sp>
        <p:nvSpPr>
          <p:cNvPr id="153605" name="Line 5"/>
          <p:cNvSpPr>
            <a:spLocks noChangeShapeType="1"/>
          </p:cNvSpPr>
          <p:nvPr/>
        </p:nvSpPr>
        <p:spPr bwMode="auto">
          <a:xfrm>
            <a:off x="4648200" y="2133600"/>
            <a:ext cx="0" cy="152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53606" name="Line 6"/>
          <p:cNvSpPr>
            <a:spLocks noChangeShapeType="1"/>
          </p:cNvSpPr>
          <p:nvPr/>
        </p:nvSpPr>
        <p:spPr bwMode="auto">
          <a:xfrm flipV="1">
            <a:off x="8610600" y="2286000"/>
            <a:ext cx="0" cy="152400"/>
          </a:xfrm>
          <a:prstGeom prst="line">
            <a:avLst/>
          </a:prstGeom>
          <a:noFill/>
          <a:ln w="9525">
            <a:solidFill>
              <a:schemeClr val="tx1"/>
            </a:solidFill>
            <a:round/>
            <a:headEnd/>
            <a:tailEnd/>
          </a:ln>
          <a:effectLst/>
        </p:spPr>
        <p:txBody>
          <a:bodyPr>
            <a:prstTxWarp prst="textNoShape">
              <a:avLst/>
            </a:prstTxWarp>
          </a:bodyPr>
          <a:lstStyle/>
          <a:p>
            <a:endParaRPr lang="en-US"/>
          </a:p>
        </p:txBody>
      </p:sp>
      <p:pic>
        <p:nvPicPr>
          <p:cNvPr id="153607" name="Picture 7"/>
          <p:cNvPicPr>
            <a:picLocks noChangeAspect="1" noChangeArrowheads="1"/>
          </p:cNvPicPr>
          <p:nvPr/>
        </p:nvPicPr>
        <p:blipFill>
          <a:blip r:embed="rId4"/>
          <a:srcRect/>
          <a:stretch>
            <a:fillRect/>
          </a:stretch>
        </p:blipFill>
        <p:spPr bwMode="auto">
          <a:xfrm>
            <a:off x="457200" y="2536825"/>
            <a:ext cx="8382000" cy="2392363"/>
          </a:xfrm>
          <a:prstGeom prst="rect">
            <a:avLst/>
          </a:prstGeom>
          <a:noFill/>
        </p:spPr>
      </p:pic>
      <p:sp>
        <p:nvSpPr>
          <p:cNvPr id="153608" name="Line 8"/>
          <p:cNvSpPr>
            <a:spLocks noChangeShapeType="1"/>
          </p:cNvSpPr>
          <p:nvPr/>
        </p:nvSpPr>
        <p:spPr bwMode="auto">
          <a:xfrm>
            <a:off x="4648200" y="1828800"/>
            <a:ext cx="0" cy="381000"/>
          </a:xfrm>
          <a:prstGeom prst="line">
            <a:avLst/>
          </a:prstGeom>
          <a:noFill/>
          <a:ln w="19050">
            <a:solidFill>
              <a:srgbClr val="FF6600"/>
            </a:solidFill>
            <a:round/>
            <a:headEnd/>
            <a:tailEnd/>
          </a:ln>
          <a:effectLst/>
        </p:spPr>
        <p:txBody>
          <a:bodyPr>
            <a:prstTxWarp prst="textNoShape">
              <a:avLst/>
            </a:prstTxWarp>
          </a:bodyPr>
          <a:lstStyle/>
          <a:p>
            <a:endParaRPr lang="en-US"/>
          </a:p>
        </p:txBody>
      </p:sp>
      <p:sp>
        <p:nvSpPr>
          <p:cNvPr id="153609" name="AutoShape 9"/>
          <p:cNvSpPr>
            <a:spLocks noChangeArrowheads="1"/>
          </p:cNvSpPr>
          <p:nvPr/>
        </p:nvSpPr>
        <p:spPr bwMode="auto">
          <a:xfrm>
            <a:off x="2813050" y="1143000"/>
            <a:ext cx="3670300" cy="865188"/>
          </a:xfrm>
          <a:prstGeom prst="roundRect">
            <a:avLst>
              <a:gd name="adj" fmla="val 16667"/>
            </a:avLst>
          </a:prstGeom>
          <a:solidFill>
            <a:srgbClr val="FFFFCC"/>
          </a:solidFill>
          <a:ln w="9525">
            <a:solidFill>
              <a:srgbClr val="FF6600"/>
            </a:solidFill>
            <a:round/>
            <a:headEnd/>
            <a:tailEnd/>
          </a:ln>
          <a:effectLst/>
        </p:spPr>
        <p:txBody>
          <a:bodyPr anchor="ctr">
            <a:prstTxWarp prst="textNoShape">
              <a:avLst/>
            </a:prstTxWarp>
            <a:spAutoFit/>
          </a:bodyPr>
          <a:lstStyle/>
          <a:p>
            <a:pPr eaLnBrk="1" hangingPunct="1">
              <a:spcBef>
                <a:spcPct val="50000"/>
              </a:spcBef>
            </a:pPr>
            <a:r>
              <a:rPr lang="en-US" b="1">
                <a:solidFill>
                  <a:srgbClr val="FF6600"/>
                </a:solidFill>
                <a:latin typeface="Arial" charset="0"/>
              </a:rPr>
              <a:t>Pistil</a:t>
            </a:r>
            <a:endParaRPr lang="en-US" sz="1600" b="1">
              <a:solidFill>
                <a:srgbClr val="FF6600"/>
              </a:solidFill>
              <a:latin typeface="Arial" charset="0"/>
            </a:endParaRPr>
          </a:p>
          <a:p>
            <a:pPr eaLnBrk="1" hangingPunct="1">
              <a:spcBef>
                <a:spcPct val="50000"/>
              </a:spcBef>
            </a:pPr>
            <a:r>
              <a:rPr lang="en-US">
                <a:latin typeface="Times New Roman" charset="0"/>
              </a:rPr>
              <a:t>The pistil consists of a single carpel.</a:t>
            </a:r>
            <a:endParaRPr lang="en-US" sz="1600">
              <a:latin typeface="Times New Roman" charset="0"/>
            </a:endParaRPr>
          </a:p>
        </p:txBody>
      </p:sp>
      <p:sp>
        <p:nvSpPr>
          <p:cNvPr id="153610" name="Line 10"/>
          <p:cNvSpPr>
            <a:spLocks noChangeShapeType="1"/>
          </p:cNvSpPr>
          <p:nvPr/>
        </p:nvSpPr>
        <p:spPr bwMode="auto">
          <a:xfrm>
            <a:off x="609600" y="2286000"/>
            <a:ext cx="80010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53611" name="Rectangle 11"/>
          <p:cNvSpPr>
            <a:spLocks noChangeArrowheads="1"/>
          </p:cNvSpPr>
          <p:nvPr/>
        </p:nvSpPr>
        <p:spPr bwMode="auto">
          <a:xfrm>
            <a:off x="7086600" y="6477000"/>
            <a:ext cx="11430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C22C4D1D-50AC-1E44-81A9-13FB7E8720BF}" type="datetime3">
              <a:rPr kumimoji="1" lang="en-US" sz="800" b="1">
                <a:solidFill>
                  <a:srgbClr val="3F3F2C"/>
                </a:solidFill>
              </a:rPr>
              <a:pPr algn="r" eaLnBrk="1" hangingPunct="1"/>
              <a:t>January 16, 10</a:t>
            </a:fld>
            <a:endParaRPr kumimoji="1" lang="en-US" sz="800" b="1">
              <a:solidFill>
                <a:srgbClr val="3F3F2C"/>
              </a:solidFill>
              <a:latin typeface="Times New Roman" charset="0"/>
            </a:endParaRPr>
          </a:p>
        </p:txBody>
      </p:sp>
      <p:sp>
        <p:nvSpPr>
          <p:cNvPr id="153612" name="Rectangle 12"/>
          <p:cNvSpPr>
            <a:spLocks noChangeArrowheads="1"/>
          </p:cNvSpPr>
          <p:nvPr/>
        </p:nvSpPr>
        <p:spPr bwMode="auto">
          <a:xfrm>
            <a:off x="8534400" y="6477000"/>
            <a:ext cx="3048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6EA7DBCA-96B8-C247-AE29-22E1E64CB66B}" type="slidenum">
              <a:rPr kumimoji="1" lang="en-US" sz="900">
                <a:solidFill>
                  <a:srgbClr val="3F3F2C"/>
                </a:solidFill>
              </a:rPr>
              <a:pPr algn="r" eaLnBrk="1" hangingPunct="1"/>
              <a:t>1</a:t>
            </a:fld>
            <a:endParaRPr kumimoji="1" lang="en-US" sz="1400">
              <a:latin typeface="Arial" charset="0"/>
            </a:endParaRPr>
          </a:p>
        </p:txBody>
      </p:sp>
      <p:sp>
        <p:nvSpPr>
          <p:cNvPr id="153613" name="Line 13"/>
          <p:cNvSpPr>
            <a:spLocks noChangeShapeType="1"/>
          </p:cNvSpPr>
          <p:nvPr/>
        </p:nvSpPr>
        <p:spPr bwMode="auto">
          <a:xfrm flipV="1">
            <a:off x="609600" y="2286000"/>
            <a:ext cx="0" cy="152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53614" name="AutoShape 14"/>
          <p:cNvSpPr>
            <a:spLocks noChangeArrowheads="1"/>
          </p:cNvSpPr>
          <p:nvPr/>
        </p:nvSpPr>
        <p:spPr bwMode="auto">
          <a:xfrm>
            <a:off x="609600" y="4191000"/>
            <a:ext cx="2378075" cy="2298700"/>
          </a:xfrm>
          <a:prstGeom prst="roundRect">
            <a:avLst>
              <a:gd name="adj" fmla="val 16667"/>
            </a:avLst>
          </a:prstGeom>
          <a:solidFill>
            <a:srgbClr val="FFFFCC"/>
          </a:solidFill>
          <a:ln w="9525">
            <a:solidFill>
              <a:srgbClr val="FF6600"/>
            </a:solidFill>
            <a:round/>
            <a:headEnd/>
            <a:tailEnd/>
          </a:ln>
          <a:effectLst/>
        </p:spPr>
        <p:txBody>
          <a:bodyPr anchor="ctr">
            <a:prstTxWarp prst="textNoShape">
              <a:avLst/>
            </a:prstTxWarp>
            <a:spAutoFit/>
          </a:bodyPr>
          <a:lstStyle/>
          <a:p>
            <a:pPr eaLnBrk="1" hangingPunct="1">
              <a:spcBef>
                <a:spcPct val="50000"/>
              </a:spcBef>
            </a:pPr>
            <a:r>
              <a:rPr lang="en-US" sz="2000" b="1">
                <a:solidFill>
                  <a:srgbClr val="FF6600"/>
                </a:solidFill>
                <a:latin typeface="Arial" charset="0"/>
              </a:rPr>
              <a:t>Stigma</a:t>
            </a:r>
          </a:p>
          <a:p>
            <a:pPr eaLnBrk="1" hangingPunct="1">
              <a:spcBef>
                <a:spcPct val="50000"/>
              </a:spcBef>
            </a:pPr>
            <a:r>
              <a:rPr lang="en-US" sz="2000">
                <a:latin typeface="Arial" charset="0"/>
              </a:rPr>
              <a:t>The stigma is small and compact. It is located at the end of the style.</a:t>
            </a:r>
            <a:endParaRPr lang="en-US" sz="2000" b="1">
              <a:solidFill>
                <a:srgbClr val="FF6600"/>
              </a:solidFill>
              <a:latin typeface="Arial" charset="0"/>
            </a:endParaRPr>
          </a:p>
        </p:txBody>
      </p:sp>
      <p:sp>
        <p:nvSpPr>
          <p:cNvPr id="153615" name="Line 15"/>
          <p:cNvSpPr>
            <a:spLocks noChangeShapeType="1"/>
          </p:cNvSpPr>
          <p:nvPr/>
        </p:nvSpPr>
        <p:spPr bwMode="auto">
          <a:xfrm>
            <a:off x="1219200" y="3505200"/>
            <a:ext cx="533400" cy="762000"/>
          </a:xfrm>
          <a:prstGeom prst="line">
            <a:avLst/>
          </a:prstGeom>
          <a:noFill/>
          <a:ln w="19050">
            <a:solidFill>
              <a:srgbClr val="FF6600"/>
            </a:solidFill>
            <a:round/>
            <a:headEnd/>
            <a:tailEnd/>
          </a:ln>
          <a:effectLst/>
        </p:spPr>
        <p:txBody>
          <a:bodyPr>
            <a:prstTxWarp prst="textNoShape">
              <a:avLst/>
            </a:prstTxWarp>
          </a:bodyPr>
          <a:lstStyle/>
          <a:p>
            <a:endParaRPr lang="en-US"/>
          </a:p>
        </p:txBody>
      </p:sp>
      <p:sp>
        <p:nvSpPr>
          <p:cNvPr id="153616" name="Text Box 16"/>
          <p:cNvSpPr txBox="1">
            <a:spLocks noChangeArrowheads="1"/>
          </p:cNvSpPr>
          <p:nvPr/>
        </p:nvSpPr>
        <p:spPr bwMode="auto">
          <a:xfrm>
            <a:off x="6705600" y="2743200"/>
            <a:ext cx="1828800" cy="6413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a:solidFill>
                  <a:srgbClr val="FF6600"/>
                </a:solidFill>
                <a:latin typeface="Times New Roman" charset="0"/>
              </a:rPr>
              <a:t>Section of the carpel of </a:t>
            </a:r>
            <a:r>
              <a:rPr lang="en-US" i="1">
                <a:solidFill>
                  <a:srgbClr val="FF6600"/>
                </a:solidFill>
                <a:latin typeface="Times New Roman" charset="0"/>
              </a:rPr>
              <a:t>Clitoria</a:t>
            </a:r>
            <a:endParaRPr lang="en-US" sz="1600">
              <a:latin typeface="Times New Roman" charset="0"/>
            </a:endParaRPr>
          </a:p>
        </p:txBody>
      </p:sp>
      <p:sp>
        <p:nvSpPr>
          <p:cNvPr id="153617" name="Rectangle 17"/>
          <p:cNvSpPr>
            <a:spLocks noChangeArrowheads="1"/>
          </p:cNvSpPr>
          <p:nvPr/>
        </p:nvSpPr>
        <p:spPr bwMode="auto">
          <a:xfrm>
            <a:off x="1371600" y="228600"/>
            <a:ext cx="5867400" cy="609600"/>
          </a:xfrm>
          <a:prstGeom prst="rect">
            <a:avLst/>
          </a:prstGeom>
          <a:solidFill>
            <a:srgbClr val="FF9900"/>
          </a:solidFill>
          <a:ln w="9525">
            <a:solidFill>
              <a:schemeClr val="tx1"/>
            </a:solidFill>
            <a:miter lim="800000"/>
            <a:headEnd/>
            <a:tailEnd/>
          </a:ln>
          <a:effectLst/>
        </p:spPr>
        <p:txBody>
          <a:bodyPr lIns="0" tIns="0" rIns="0" bIns="0" anchor="b">
            <a:prstTxWarp prst="textNoShape">
              <a:avLst/>
            </a:prstTxWarp>
          </a:bodyPr>
          <a:lstStyle/>
          <a:p>
            <a:pPr algn="ctr" eaLnBrk="1" hangingPunct="1"/>
            <a:r>
              <a:rPr lang="en-US" sz="2800">
                <a:solidFill>
                  <a:schemeClr val="tx2"/>
                </a:solidFill>
                <a:latin typeface="Arial" charset="0"/>
              </a:rPr>
              <a:t>Stamens and Pistil of </a:t>
            </a:r>
            <a:r>
              <a:rPr lang="en-US" sz="2800" i="1">
                <a:solidFill>
                  <a:schemeClr val="tx2"/>
                </a:solidFill>
                <a:latin typeface="Arial" charset="0"/>
              </a:rPr>
              <a:t>Clitoria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9986" name="Picture 2" descr="5-9 main"/>
          <p:cNvPicPr>
            <a:picLocks noChangeAspect="1" noChangeArrowheads="1"/>
          </p:cNvPicPr>
          <p:nvPr/>
        </p:nvPicPr>
        <p:blipFill>
          <a:blip r:embed="rId3"/>
          <a:srcRect/>
          <a:stretch>
            <a:fillRect/>
          </a:stretch>
        </p:blipFill>
        <p:spPr bwMode="auto">
          <a:xfrm>
            <a:off x="1598613" y="985838"/>
            <a:ext cx="4891087" cy="2951162"/>
          </a:xfrm>
          <a:prstGeom prst="rect">
            <a:avLst/>
          </a:prstGeom>
          <a:noFill/>
          <a:ln w="9525">
            <a:noFill/>
            <a:miter lim="800000"/>
            <a:headEnd/>
            <a:tailEnd/>
          </a:ln>
        </p:spPr>
      </p:pic>
      <p:sp>
        <p:nvSpPr>
          <p:cNvPr id="169987" name="Rectangle 3"/>
          <p:cNvSpPr>
            <a:spLocks noChangeArrowheads="1"/>
          </p:cNvSpPr>
          <p:nvPr/>
        </p:nvSpPr>
        <p:spPr bwMode="auto">
          <a:xfrm>
            <a:off x="0" y="6653213"/>
            <a:ext cx="9144000" cy="457200"/>
          </a:xfrm>
          <a:prstGeom prst="rect">
            <a:avLst/>
          </a:prstGeom>
          <a:solidFill>
            <a:srgbClr val="EAEBE4"/>
          </a:solidFill>
          <a:ln w="9525">
            <a:noFill/>
            <a:miter lim="800000"/>
            <a:headEnd/>
            <a:tailEnd/>
          </a:ln>
          <a:effectLst/>
        </p:spPr>
        <p:txBody>
          <a:bodyPr wrap="none" anchor="ctr">
            <a:prstTxWarp prst="textNoShape">
              <a:avLst/>
            </a:prstTxWarp>
          </a:bodyPr>
          <a:lstStyle/>
          <a:p>
            <a:pPr algn="ctr" eaLnBrk="1" hangingPunct="1"/>
            <a:endParaRPr kumimoji="1" lang="en-US" sz="2400">
              <a:latin typeface="Times New Roman" charset="0"/>
            </a:endParaRPr>
          </a:p>
        </p:txBody>
      </p:sp>
      <p:sp>
        <p:nvSpPr>
          <p:cNvPr id="169988" name="Rectangle 4"/>
          <p:cNvSpPr>
            <a:spLocks noChangeArrowheads="1"/>
          </p:cNvSpPr>
          <p:nvPr/>
        </p:nvSpPr>
        <p:spPr bwMode="auto">
          <a:xfrm>
            <a:off x="7086600" y="6729413"/>
            <a:ext cx="11430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6A5A58C3-94A1-BB40-B9B6-D43BCBC403C9}" type="datetime3">
              <a:rPr kumimoji="1" lang="en-US" sz="800" b="1">
                <a:solidFill>
                  <a:srgbClr val="3F3F2C"/>
                </a:solidFill>
              </a:rPr>
              <a:pPr algn="r" eaLnBrk="1" hangingPunct="1"/>
              <a:t>January 16, 10</a:t>
            </a:fld>
            <a:endParaRPr kumimoji="1" lang="en-US" sz="800" b="1">
              <a:solidFill>
                <a:srgbClr val="3F3F2C"/>
              </a:solidFill>
              <a:latin typeface="Times New Roman" charset="0"/>
            </a:endParaRPr>
          </a:p>
        </p:txBody>
      </p:sp>
      <p:sp>
        <p:nvSpPr>
          <p:cNvPr id="169989" name="Rectangle 5"/>
          <p:cNvSpPr>
            <a:spLocks noChangeArrowheads="1"/>
          </p:cNvSpPr>
          <p:nvPr/>
        </p:nvSpPr>
        <p:spPr bwMode="auto">
          <a:xfrm>
            <a:off x="152400" y="6729413"/>
            <a:ext cx="5943600" cy="152400"/>
          </a:xfrm>
          <a:prstGeom prst="rect">
            <a:avLst/>
          </a:prstGeom>
          <a:noFill/>
          <a:ln w="9525">
            <a:noFill/>
            <a:miter lim="800000"/>
            <a:headEnd/>
            <a:tailEnd/>
          </a:ln>
          <a:effectLst/>
        </p:spPr>
        <p:txBody>
          <a:bodyPr lIns="0" tIns="0" rIns="0" bIns="0">
            <a:prstTxWarp prst="textNoShape">
              <a:avLst/>
            </a:prstTxWarp>
          </a:bodyPr>
          <a:lstStyle/>
          <a:p>
            <a:pPr eaLnBrk="1" hangingPunct="1">
              <a:lnSpc>
                <a:spcPct val="90000"/>
              </a:lnSpc>
            </a:pPr>
            <a:r>
              <a:rPr kumimoji="1" lang="en-US" sz="900" b="1">
                <a:solidFill>
                  <a:srgbClr val="3F3F2C"/>
                </a:solidFill>
              </a:rPr>
              <a:t>Copyright </a:t>
            </a:r>
            <a:r>
              <a:rPr kumimoji="1" lang="en-US" sz="900" b="1">
                <a:solidFill>
                  <a:srgbClr val="3F3F2C"/>
                </a:solidFill>
              </a:rPr>
              <a:t>© 2006-2011 Marshall Cavendish International (Singapore) Pte. Ltd. </a:t>
            </a:r>
          </a:p>
        </p:txBody>
      </p:sp>
      <p:sp>
        <p:nvSpPr>
          <p:cNvPr id="169990" name="Rectangle 6"/>
          <p:cNvSpPr>
            <a:spLocks noChangeArrowheads="1"/>
          </p:cNvSpPr>
          <p:nvPr/>
        </p:nvSpPr>
        <p:spPr bwMode="auto">
          <a:xfrm>
            <a:off x="8534400" y="6729413"/>
            <a:ext cx="3048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33BD6484-0456-8E4C-90B5-F899194697F9}" type="slidenum">
              <a:rPr kumimoji="1" lang="en-US" sz="900">
                <a:solidFill>
                  <a:srgbClr val="3F3F2C"/>
                </a:solidFill>
              </a:rPr>
              <a:pPr algn="r" eaLnBrk="1" hangingPunct="1"/>
              <a:t>10</a:t>
            </a:fld>
            <a:endParaRPr kumimoji="1" lang="en-US" sz="1400">
              <a:latin typeface="Arial" charset="0"/>
            </a:endParaRPr>
          </a:p>
        </p:txBody>
      </p:sp>
      <p:sp>
        <p:nvSpPr>
          <p:cNvPr id="169991" name="Line 7"/>
          <p:cNvSpPr>
            <a:spLocks noChangeShapeType="1"/>
          </p:cNvSpPr>
          <p:nvPr/>
        </p:nvSpPr>
        <p:spPr bwMode="auto">
          <a:xfrm flipH="1" flipV="1">
            <a:off x="2286000" y="2209800"/>
            <a:ext cx="3810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9992" name="Text Box 8"/>
          <p:cNvSpPr txBox="1">
            <a:spLocks noChangeArrowheads="1"/>
          </p:cNvSpPr>
          <p:nvPr/>
        </p:nvSpPr>
        <p:spPr bwMode="auto">
          <a:xfrm>
            <a:off x="1371600" y="1219200"/>
            <a:ext cx="1600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wing petal</a:t>
            </a:r>
          </a:p>
        </p:txBody>
      </p:sp>
      <p:sp>
        <p:nvSpPr>
          <p:cNvPr id="169993" name="Text Box 9"/>
          <p:cNvSpPr txBox="1">
            <a:spLocks noChangeArrowheads="1"/>
          </p:cNvSpPr>
          <p:nvPr/>
        </p:nvSpPr>
        <p:spPr bwMode="auto">
          <a:xfrm>
            <a:off x="1371600" y="2057400"/>
            <a:ext cx="9906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keel petal</a:t>
            </a:r>
          </a:p>
        </p:txBody>
      </p:sp>
      <p:sp>
        <p:nvSpPr>
          <p:cNvPr id="169994" name="Rectangle 10"/>
          <p:cNvSpPr>
            <a:spLocks noChangeArrowheads="1"/>
          </p:cNvSpPr>
          <p:nvPr/>
        </p:nvSpPr>
        <p:spPr bwMode="auto">
          <a:xfrm rot="-1422735">
            <a:off x="1825625" y="2339975"/>
            <a:ext cx="2214563" cy="11557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169995" name="Line 11"/>
          <p:cNvSpPr>
            <a:spLocks noChangeShapeType="1"/>
          </p:cNvSpPr>
          <p:nvPr/>
        </p:nvSpPr>
        <p:spPr bwMode="auto">
          <a:xfrm rot="21319811" flipV="1">
            <a:off x="3730625" y="1676400"/>
            <a:ext cx="1143000" cy="2286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69996" name="Text Box 12"/>
          <p:cNvSpPr txBox="1">
            <a:spLocks noChangeArrowheads="1"/>
          </p:cNvSpPr>
          <p:nvPr/>
        </p:nvSpPr>
        <p:spPr bwMode="auto">
          <a:xfrm>
            <a:off x="6400800" y="3886200"/>
            <a:ext cx="762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stigma</a:t>
            </a:r>
          </a:p>
        </p:txBody>
      </p:sp>
      <p:sp>
        <p:nvSpPr>
          <p:cNvPr id="169997" name="Text Box 13"/>
          <p:cNvSpPr txBox="1">
            <a:spLocks noChangeArrowheads="1"/>
          </p:cNvSpPr>
          <p:nvPr/>
        </p:nvSpPr>
        <p:spPr bwMode="auto">
          <a:xfrm>
            <a:off x="4953000" y="3962400"/>
            <a:ext cx="13716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stamen trough</a:t>
            </a:r>
          </a:p>
        </p:txBody>
      </p:sp>
      <p:sp>
        <p:nvSpPr>
          <p:cNvPr id="169998" name="Oval 14"/>
          <p:cNvSpPr>
            <a:spLocks noChangeArrowheads="1"/>
          </p:cNvSpPr>
          <p:nvPr/>
        </p:nvSpPr>
        <p:spPr bwMode="auto">
          <a:xfrm>
            <a:off x="228600" y="4343400"/>
            <a:ext cx="269875" cy="239713"/>
          </a:xfrm>
          <a:prstGeom prst="ellipse">
            <a:avLst/>
          </a:prstGeom>
          <a:solidFill>
            <a:srgbClr val="FF2332"/>
          </a:solidFill>
          <a:ln w="12700" cap="sq">
            <a:solidFill>
              <a:schemeClr val="tx1"/>
            </a:solidFill>
            <a:round/>
            <a:headEnd type="none" w="sm" len="sm"/>
            <a:tailEnd type="none" w="sm" len="sm"/>
          </a:ln>
          <a:effectLst/>
        </p:spPr>
        <p:txBody>
          <a:bodyPr wrap="none" anchor="ctr">
            <a:prstTxWarp prst="textNoShape">
              <a:avLst/>
            </a:prstTxWarp>
          </a:bodyPr>
          <a:lstStyle/>
          <a:p>
            <a:pPr algn="ctr" eaLnBrk="1" hangingPunct="1"/>
            <a:r>
              <a:rPr kumimoji="1" lang="en-US" sz="1600" b="1">
                <a:solidFill>
                  <a:schemeClr val="bg1"/>
                </a:solidFill>
                <a:latin typeface="Times New Roman" charset="0"/>
              </a:rPr>
              <a:t>4</a:t>
            </a:r>
          </a:p>
        </p:txBody>
      </p:sp>
      <p:pic>
        <p:nvPicPr>
          <p:cNvPr id="169999" name="Picture 15"/>
          <p:cNvPicPr>
            <a:picLocks noChangeAspect="1" noChangeArrowheads="1"/>
          </p:cNvPicPr>
          <p:nvPr/>
        </p:nvPicPr>
        <p:blipFill>
          <a:blip r:embed="rId4"/>
          <a:srcRect/>
          <a:stretch>
            <a:fillRect/>
          </a:stretch>
        </p:blipFill>
        <p:spPr bwMode="auto">
          <a:xfrm>
            <a:off x="4572000" y="1143000"/>
            <a:ext cx="4724400" cy="3125788"/>
          </a:xfrm>
          <a:prstGeom prst="rect">
            <a:avLst/>
          </a:prstGeom>
          <a:noFill/>
          <a:ln w="9525">
            <a:noFill/>
            <a:miter lim="800000"/>
            <a:headEnd/>
            <a:tailEnd/>
          </a:ln>
          <a:effectLst/>
        </p:spPr>
      </p:pic>
      <p:sp>
        <p:nvSpPr>
          <p:cNvPr id="170000" name="Line 16"/>
          <p:cNvSpPr>
            <a:spLocks noChangeShapeType="1"/>
          </p:cNvSpPr>
          <p:nvPr/>
        </p:nvSpPr>
        <p:spPr bwMode="auto">
          <a:xfrm rot="-143156">
            <a:off x="4191000" y="2971800"/>
            <a:ext cx="685800" cy="6096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70001" name="Rectangle 17"/>
          <p:cNvSpPr>
            <a:spLocks noChangeArrowheads="1"/>
          </p:cNvSpPr>
          <p:nvPr/>
        </p:nvSpPr>
        <p:spPr bwMode="auto">
          <a:xfrm>
            <a:off x="4876800" y="1600200"/>
            <a:ext cx="3657600" cy="19812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170002" name="Text Box 18"/>
          <p:cNvSpPr txBox="1">
            <a:spLocks noChangeArrowheads="1"/>
          </p:cNvSpPr>
          <p:nvPr/>
        </p:nvSpPr>
        <p:spPr bwMode="auto">
          <a:xfrm>
            <a:off x="6553200" y="1066800"/>
            <a:ext cx="762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stamen</a:t>
            </a:r>
          </a:p>
        </p:txBody>
      </p:sp>
      <p:sp>
        <p:nvSpPr>
          <p:cNvPr id="170003" name="Line 19"/>
          <p:cNvSpPr>
            <a:spLocks noChangeShapeType="1"/>
          </p:cNvSpPr>
          <p:nvPr/>
        </p:nvSpPr>
        <p:spPr bwMode="auto">
          <a:xfrm rot="143156" flipH="1" flipV="1">
            <a:off x="6926263" y="1362075"/>
            <a:ext cx="84137" cy="10033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70004" name="Line 20"/>
          <p:cNvSpPr>
            <a:spLocks noChangeShapeType="1"/>
          </p:cNvSpPr>
          <p:nvPr/>
        </p:nvSpPr>
        <p:spPr bwMode="auto">
          <a:xfrm rot="143156" flipV="1">
            <a:off x="7620000" y="1368425"/>
            <a:ext cx="531813" cy="1219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70005" name="Text Box 21"/>
          <p:cNvSpPr txBox="1">
            <a:spLocks noChangeArrowheads="1"/>
          </p:cNvSpPr>
          <p:nvPr/>
        </p:nvSpPr>
        <p:spPr bwMode="auto">
          <a:xfrm>
            <a:off x="7848600" y="1066800"/>
            <a:ext cx="762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insect</a:t>
            </a:r>
          </a:p>
        </p:txBody>
      </p:sp>
      <p:sp>
        <p:nvSpPr>
          <p:cNvPr id="170006" name="Line 22"/>
          <p:cNvSpPr>
            <a:spLocks noChangeShapeType="1"/>
          </p:cNvSpPr>
          <p:nvPr/>
        </p:nvSpPr>
        <p:spPr bwMode="auto">
          <a:xfrm flipH="1" flipV="1">
            <a:off x="5181600" y="2971800"/>
            <a:ext cx="457200" cy="1066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0007" name="Line 23"/>
          <p:cNvSpPr>
            <a:spLocks noChangeShapeType="1"/>
          </p:cNvSpPr>
          <p:nvPr/>
        </p:nvSpPr>
        <p:spPr bwMode="auto">
          <a:xfrm flipH="1" flipV="1">
            <a:off x="6553200" y="2667000"/>
            <a:ext cx="228600" cy="1219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0008" name="Line 24"/>
          <p:cNvSpPr>
            <a:spLocks noChangeShapeType="1"/>
          </p:cNvSpPr>
          <p:nvPr/>
        </p:nvSpPr>
        <p:spPr bwMode="auto">
          <a:xfrm flipH="1" flipV="1">
            <a:off x="2362200" y="1447800"/>
            <a:ext cx="7620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0009" name="Text Box 25"/>
          <p:cNvSpPr txBox="1">
            <a:spLocks noChangeArrowheads="1"/>
          </p:cNvSpPr>
          <p:nvPr/>
        </p:nvSpPr>
        <p:spPr bwMode="auto">
          <a:xfrm>
            <a:off x="533400" y="4267200"/>
            <a:ext cx="8229600" cy="2282825"/>
          </a:xfrm>
          <a:prstGeom prst="rect">
            <a:avLst/>
          </a:prstGeom>
          <a:solidFill>
            <a:srgbClr val="FFFFCC"/>
          </a:solidFill>
          <a:ln w="9525">
            <a:noFill/>
            <a:miter lim="800000"/>
            <a:headEnd/>
            <a:tailEnd/>
          </a:ln>
          <a:effectLst/>
        </p:spPr>
        <p:txBody>
          <a:bodyPr>
            <a:prstTxWarp prst="textNoShape">
              <a:avLst/>
            </a:prstTxWarp>
            <a:spAutoFit/>
          </a:bodyPr>
          <a:lstStyle/>
          <a:p>
            <a:pPr eaLnBrk="1" hangingPunct="1">
              <a:spcBef>
                <a:spcPct val="50000"/>
              </a:spcBef>
              <a:buFont typeface="Times" charset="0"/>
              <a:buChar char="•"/>
            </a:pPr>
            <a:r>
              <a:rPr lang="en-US" sz="2400">
                <a:latin typeface="Arial" charset="0"/>
              </a:rPr>
              <a:t> The insect’s back forces the keel petal upwards to expose the stigma and the anthers.  </a:t>
            </a:r>
          </a:p>
          <a:p>
            <a:pPr eaLnBrk="1" hangingPunct="1">
              <a:spcBef>
                <a:spcPct val="50000"/>
              </a:spcBef>
              <a:buFont typeface="Times" charset="0"/>
              <a:buChar char="•"/>
            </a:pPr>
            <a:r>
              <a:rPr lang="en-US" sz="2400">
                <a:latin typeface="Arial" charset="0"/>
              </a:rPr>
              <a:t> The stigma and anthers brush against the hairy back of the insect. </a:t>
            </a:r>
          </a:p>
          <a:p>
            <a:pPr eaLnBrk="1" hangingPunct="1">
              <a:spcBef>
                <a:spcPct val="50000"/>
              </a:spcBef>
              <a:buFont typeface="Times" charset="0"/>
              <a:buNone/>
            </a:pPr>
            <a:endParaRPr lang="en-US" sz="2400">
              <a:latin typeface="Arial" charset="0"/>
            </a:endParaRPr>
          </a:p>
        </p:txBody>
      </p:sp>
      <p:pic>
        <p:nvPicPr>
          <p:cNvPr id="170010" name="Picture 26"/>
          <p:cNvPicPr>
            <a:picLocks noChangeAspect="1" noChangeArrowheads="1"/>
          </p:cNvPicPr>
          <p:nvPr/>
        </p:nvPicPr>
        <p:blipFill>
          <a:blip r:embed="rId5"/>
          <a:srcRect/>
          <a:stretch>
            <a:fillRect/>
          </a:stretch>
        </p:blipFill>
        <p:spPr bwMode="auto">
          <a:xfrm>
            <a:off x="7346950" y="715963"/>
            <a:ext cx="1568450" cy="274637"/>
          </a:xfrm>
          <a:prstGeom prst="rect">
            <a:avLst/>
          </a:prstGeom>
          <a:noFill/>
          <a:ln w="9525">
            <a:noFill/>
            <a:miter lim="800000"/>
            <a:headEnd/>
            <a:tailEnd/>
          </a:ln>
        </p:spPr>
      </p:pic>
      <p:sp>
        <p:nvSpPr>
          <p:cNvPr id="170011" name="Rectangle 27"/>
          <p:cNvSpPr>
            <a:spLocks noChangeArrowheads="1"/>
          </p:cNvSpPr>
          <p:nvPr/>
        </p:nvSpPr>
        <p:spPr bwMode="auto">
          <a:xfrm>
            <a:off x="304800" y="152400"/>
            <a:ext cx="8534400" cy="457200"/>
          </a:xfrm>
          <a:prstGeom prst="rect">
            <a:avLst/>
          </a:prstGeom>
          <a:solidFill>
            <a:srgbClr val="FF9900"/>
          </a:solidFill>
          <a:ln w="9525">
            <a:solidFill>
              <a:schemeClr val="tx1"/>
            </a:solidFill>
            <a:miter lim="800000"/>
            <a:headEnd/>
            <a:tailEnd/>
          </a:ln>
          <a:effectLst/>
        </p:spPr>
        <p:txBody>
          <a:bodyPr lIns="0" tIns="0" rIns="0" bIns="0" anchor="b">
            <a:prstTxWarp prst="textNoShape">
              <a:avLst/>
            </a:prstTxWarp>
          </a:bodyPr>
          <a:lstStyle/>
          <a:p>
            <a:pPr algn="ctr" eaLnBrk="1" hangingPunct="1"/>
            <a:r>
              <a:rPr lang="en-US" sz="2400">
                <a:solidFill>
                  <a:schemeClr val="tx2"/>
                </a:solidFill>
                <a:latin typeface="Arial" charset="0"/>
              </a:rPr>
              <a:t>Pollination in an Insect-pollinated Flower </a:t>
            </a:r>
            <a:r>
              <a:rPr lang="en-US" sz="2400" b="1">
                <a:solidFill>
                  <a:schemeClr val="tx2"/>
                </a:solidFill>
                <a:latin typeface="Arial" charset="0"/>
              </a:rPr>
              <a:t>(</a:t>
            </a:r>
            <a:r>
              <a:rPr lang="en-US" sz="2400" b="1" i="1">
                <a:solidFill>
                  <a:schemeClr val="tx2"/>
                </a:solidFill>
                <a:latin typeface="Arial" charset="0"/>
              </a:rPr>
              <a:t>Clitoria</a:t>
            </a:r>
            <a:r>
              <a:rPr lang="en-US" sz="2400" b="1">
                <a:solidFill>
                  <a:schemeClr val="tx2"/>
                </a:solidFill>
                <a:latin typeface="Arial" charset="0"/>
              </a:rPr>
              <a:t>)</a:t>
            </a:r>
            <a:endParaRPr lang="en-US" sz="3600" b="1">
              <a:solidFill>
                <a:schemeClr val="tx2"/>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2034" name="Picture 2" descr="5-9 main"/>
          <p:cNvPicPr>
            <a:picLocks noChangeAspect="1" noChangeArrowheads="1"/>
          </p:cNvPicPr>
          <p:nvPr/>
        </p:nvPicPr>
        <p:blipFill>
          <a:blip r:embed="rId3"/>
          <a:srcRect/>
          <a:stretch>
            <a:fillRect/>
          </a:stretch>
        </p:blipFill>
        <p:spPr bwMode="auto">
          <a:xfrm>
            <a:off x="1598613" y="985838"/>
            <a:ext cx="4891087" cy="2951162"/>
          </a:xfrm>
          <a:prstGeom prst="rect">
            <a:avLst/>
          </a:prstGeom>
          <a:noFill/>
        </p:spPr>
      </p:pic>
      <p:sp>
        <p:nvSpPr>
          <p:cNvPr id="172035" name="Rectangle 3"/>
          <p:cNvSpPr>
            <a:spLocks noChangeArrowheads="1"/>
          </p:cNvSpPr>
          <p:nvPr/>
        </p:nvSpPr>
        <p:spPr bwMode="auto">
          <a:xfrm>
            <a:off x="0" y="6653213"/>
            <a:ext cx="9144000" cy="457200"/>
          </a:xfrm>
          <a:prstGeom prst="rect">
            <a:avLst/>
          </a:prstGeom>
          <a:solidFill>
            <a:srgbClr val="EAEBE4"/>
          </a:solidFill>
          <a:ln w="9525">
            <a:noFill/>
            <a:miter lim="800000"/>
            <a:headEnd/>
            <a:tailEnd/>
          </a:ln>
          <a:effectLst/>
        </p:spPr>
        <p:txBody>
          <a:bodyPr wrap="none" anchor="ctr">
            <a:prstTxWarp prst="textNoShape">
              <a:avLst/>
            </a:prstTxWarp>
          </a:bodyPr>
          <a:lstStyle/>
          <a:p>
            <a:pPr algn="ctr" eaLnBrk="1" hangingPunct="1"/>
            <a:endParaRPr kumimoji="1" lang="en-US" sz="2400">
              <a:latin typeface="Times New Roman" charset="0"/>
            </a:endParaRPr>
          </a:p>
        </p:txBody>
      </p:sp>
      <p:sp>
        <p:nvSpPr>
          <p:cNvPr id="172036" name="Rectangle 4"/>
          <p:cNvSpPr>
            <a:spLocks noChangeArrowheads="1"/>
          </p:cNvSpPr>
          <p:nvPr/>
        </p:nvSpPr>
        <p:spPr bwMode="auto">
          <a:xfrm>
            <a:off x="7086600" y="6729413"/>
            <a:ext cx="11430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FBEC403B-5A62-0C4F-A0E1-398F7AE2C8FF}" type="datetime3">
              <a:rPr kumimoji="1" lang="en-US" sz="800" b="1">
                <a:solidFill>
                  <a:srgbClr val="3F3F2C"/>
                </a:solidFill>
              </a:rPr>
              <a:pPr algn="r" eaLnBrk="1" hangingPunct="1"/>
              <a:t>January 16, 10</a:t>
            </a:fld>
            <a:endParaRPr kumimoji="1" lang="en-US" sz="800" b="1">
              <a:solidFill>
                <a:srgbClr val="3F3F2C"/>
              </a:solidFill>
              <a:latin typeface="Times New Roman" charset="0"/>
            </a:endParaRPr>
          </a:p>
        </p:txBody>
      </p:sp>
      <p:sp>
        <p:nvSpPr>
          <p:cNvPr id="172037" name="Rectangle 5"/>
          <p:cNvSpPr>
            <a:spLocks noChangeArrowheads="1"/>
          </p:cNvSpPr>
          <p:nvPr/>
        </p:nvSpPr>
        <p:spPr bwMode="auto">
          <a:xfrm>
            <a:off x="152400" y="6729413"/>
            <a:ext cx="5943600" cy="152400"/>
          </a:xfrm>
          <a:prstGeom prst="rect">
            <a:avLst/>
          </a:prstGeom>
          <a:noFill/>
          <a:ln w="9525">
            <a:noFill/>
            <a:miter lim="800000"/>
            <a:headEnd/>
            <a:tailEnd/>
          </a:ln>
          <a:effectLst/>
        </p:spPr>
        <p:txBody>
          <a:bodyPr lIns="0" tIns="0" rIns="0" bIns="0">
            <a:prstTxWarp prst="textNoShape">
              <a:avLst/>
            </a:prstTxWarp>
          </a:bodyPr>
          <a:lstStyle/>
          <a:p>
            <a:pPr eaLnBrk="1" hangingPunct="1">
              <a:lnSpc>
                <a:spcPct val="90000"/>
              </a:lnSpc>
            </a:pPr>
            <a:r>
              <a:rPr kumimoji="1" lang="en-US" sz="900" b="1">
                <a:solidFill>
                  <a:srgbClr val="3F3F2C"/>
                </a:solidFill>
              </a:rPr>
              <a:t>Copyright </a:t>
            </a:r>
            <a:r>
              <a:rPr kumimoji="1" lang="en-US" sz="900" b="1">
                <a:solidFill>
                  <a:srgbClr val="3F3F2C"/>
                </a:solidFill>
              </a:rPr>
              <a:t>© 2006-2011 Marshall Cavendish International (Singapore) Pte. Ltd. </a:t>
            </a:r>
          </a:p>
        </p:txBody>
      </p:sp>
      <p:sp>
        <p:nvSpPr>
          <p:cNvPr id="172038" name="Rectangle 6"/>
          <p:cNvSpPr>
            <a:spLocks noChangeArrowheads="1"/>
          </p:cNvSpPr>
          <p:nvPr/>
        </p:nvSpPr>
        <p:spPr bwMode="auto">
          <a:xfrm>
            <a:off x="8534400" y="6729413"/>
            <a:ext cx="3048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7A9691A3-0C1B-2047-8903-FA00CF3415B6}" type="slidenum">
              <a:rPr kumimoji="1" lang="en-US" sz="900">
                <a:solidFill>
                  <a:srgbClr val="3F3F2C"/>
                </a:solidFill>
              </a:rPr>
              <a:pPr algn="r" eaLnBrk="1" hangingPunct="1"/>
              <a:t>11</a:t>
            </a:fld>
            <a:endParaRPr kumimoji="1" lang="en-US" sz="1400">
              <a:latin typeface="Arial" charset="0"/>
            </a:endParaRPr>
          </a:p>
        </p:txBody>
      </p:sp>
      <p:sp>
        <p:nvSpPr>
          <p:cNvPr id="172039" name="Line 7"/>
          <p:cNvSpPr>
            <a:spLocks noChangeShapeType="1"/>
          </p:cNvSpPr>
          <p:nvPr/>
        </p:nvSpPr>
        <p:spPr bwMode="auto">
          <a:xfrm flipH="1" flipV="1">
            <a:off x="2286000" y="2209800"/>
            <a:ext cx="3810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2040" name="Text Box 8"/>
          <p:cNvSpPr txBox="1">
            <a:spLocks noChangeArrowheads="1"/>
          </p:cNvSpPr>
          <p:nvPr/>
        </p:nvSpPr>
        <p:spPr bwMode="auto">
          <a:xfrm>
            <a:off x="1371600" y="1219200"/>
            <a:ext cx="1600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wing petal</a:t>
            </a:r>
          </a:p>
        </p:txBody>
      </p:sp>
      <p:sp>
        <p:nvSpPr>
          <p:cNvPr id="172041" name="Text Box 9"/>
          <p:cNvSpPr txBox="1">
            <a:spLocks noChangeArrowheads="1"/>
          </p:cNvSpPr>
          <p:nvPr/>
        </p:nvSpPr>
        <p:spPr bwMode="auto">
          <a:xfrm>
            <a:off x="1371600" y="2057400"/>
            <a:ext cx="9906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keel petal</a:t>
            </a:r>
          </a:p>
        </p:txBody>
      </p:sp>
      <p:sp>
        <p:nvSpPr>
          <p:cNvPr id="172042" name="Rectangle 10"/>
          <p:cNvSpPr>
            <a:spLocks noChangeArrowheads="1"/>
          </p:cNvSpPr>
          <p:nvPr/>
        </p:nvSpPr>
        <p:spPr bwMode="auto">
          <a:xfrm rot="-1422735">
            <a:off x="1825625" y="2339975"/>
            <a:ext cx="2214563" cy="11557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172043" name="Line 11"/>
          <p:cNvSpPr>
            <a:spLocks noChangeShapeType="1"/>
          </p:cNvSpPr>
          <p:nvPr/>
        </p:nvSpPr>
        <p:spPr bwMode="auto">
          <a:xfrm rot="21319811" flipV="1">
            <a:off x="3730625" y="1676400"/>
            <a:ext cx="1143000" cy="2286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72044" name="Text Box 12"/>
          <p:cNvSpPr txBox="1">
            <a:spLocks noChangeArrowheads="1"/>
          </p:cNvSpPr>
          <p:nvPr/>
        </p:nvSpPr>
        <p:spPr bwMode="auto">
          <a:xfrm>
            <a:off x="6400800" y="3886200"/>
            <a:ext cx="762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stigma</a:t>
            </a:r>
          </a:p>
        </p:txBody>
      </p:sp>
      <p:sp>
        <p:nvSpPr>
          <p:cNvPr id="172045" name="Text Box 13"/>
          <p:cNvSpPr txBox="1">
            <a:spLocks noChangeArrowheads="1"/>
          </p:cNvSpPr>
          <p:nvPr/>
        </p:nvSpPr>
        <p:spPr bwMode="auto">
          <a:xfrm>
            <a:off x="4953000" y="3962400"/>
            <a:ext cx="13716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stamen trough</a:t>
            </a:r>
          </a:p>
        </p:txBody>
      </p:sp>
      <p:sp>
        <p:nvSpPr>
          <p:cNvPr id="172046" name="Oval 14"/>
          <p:cNvSpPr>
            <a:spLocks noChangeArrowheads="1"/>
          </p:cNvSpPr>
          <p:nvPr/>
        </p:nvSpPr>
        <p:spPr bwMode="auto">
          <a:xfrm>
            <a:off x="228600" y="4343400"/>
            <a:ext cx="269875" cy="239713"/>
          </a:xfrm>
          <a:prstGeom prst="ellipse">
            <a:avLst/>
          </a:prstGeom>
          <a:solidFill>
            <a:srgbClr val="FF2332"/>
          </a:solidFill>
          <a:ln w="12700" cap="sq">
            <a:solidFill>
              <a:schemeClr val="tx1"/>
            </a:solidFill>
            <a:round/>
            <a:headEnd type="none" w="sm" len="sm"/>
            <a:tailEnd type="none" w="sm" len="sm"/>
          </a:ln>
          <a:effectLst/>
        </p:spPr>
        <p:txBody>
          <a:bodyPr wrap="none" anchor="ctr">
            <a:prstTxWarp prst="textNoShape">
              <a:avLst/>
            </a:prstTxWarp>
          </a:bodyPr>
          <a:lstStyle/>
          <a:p>
            <a:pPr algn="ctr" eaLnBrk="1" hangingPunct="1"/>
            <a:r>
              <a:rPr kumimoji="1" lang="en-US" sz="1600" b="1">
                <a:solidFill>
                  <a:schemeClr val="bg1"/>
                </a:solidFill>
                <a:latin typeface="Times New Roman" charset="0"/>
              </a:rPr>
              <a:t>4</a:t>
            </a:r>
          </a:p>
        </p:txBody>
      </p:sp>
      <p:pic>
        <p:nvPicPr>
          <p:cNvPr id="172047" name="Picture 15"/>
          <p:cNvPicPr>
            <a:picLocks noChangeAspect="1" noChangeArrowheads="1"/>
          </p:cNvPicPr>
          <p:nvPr/>
        </p:nvPicPr>
        <p:blipFill>
          <a:blip r:embed="rId4"/>
          <a:srcRect/>
          <a:stretch>
            <a:fillRect/>
          </a:stretch>
        </p:blipFill>
        <p:spPr bwMode="auto">
          <a:xfrm>
            <a:off x="4572000" y="1143000"/>
            <a:ext cx="4724400" cy="3125788"/>
          </a:xfrm>
          <a:prstGeom prst="rect">
            <a:avLst/>
          </a:prstGeom>
          <a:noFill/>
          <a:ln w="9525">
            <a:noFill/>
            <a:miter lim="800000"/>
            <a:headEnd/>
            <a:tailEnd/>
          </a:ln>
          <a:effectLst/>
        </p:spPr>
      </p:pic>
      <p:sp>
        <p:nvSpPr>
          <p:cNvPr id="172048" name="Line 16"/>
          <p:cNvSpPr>
            <a:spLocks noChangeShapeType="1"/>
          </p:cNvSpPr>
          <p:nvPr/>
        </p:nvSpPr>
        <p:spPr bwMode="auto">
          <a:xfrm rot="-143156">
            <a:off x="4191000" y="2971800"/>
            <a:ext cx="685800" cy="6096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72049" name="Rectangle 17"/>
          <p:cNvSpPr>
            <a:spLocks noChangeArrowheads="1"/>
          </p:cNvSpPr>
          <p:nvPr/>
        </p:nvSpPr>
        <p:spPr bwMode="auto">
          <a:xfrm>
            <a:off x="4876800" y="1600200"/>
            <a:ext cx="3657600" cy="19812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172050" name="Text Box 18"/>
          <p:cNvSpPr txBox="1">
            <a:spLocks noChangeArrowheads="1"/>
          </p:cNvSpPr>
          <p:nvPr/>
        </p:nvSpPr>
        <p:spPr bwMode="auto">
          <a:xfrm>
            <a:off x="6553200" y="1066800"/>
            <a:ext cx="762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stamen</a:t>
            </a:r>
          </a:p>
        </p:txBody>
      </p:sp>
      <p:sp>
        <p:nvSpPr>
          <p:cNvPr id="172051" name="Line 19"/>
          <p:cNvSpPr>
            <a:spLocks noChangeShapeType="1"/>
          </p:cNvSpPr>
          <p:nvPr/>
        </p:nvSpPr>
        <p:spPr bwMode="auto">
          <a:xfrm rot="143156" flipH="1" flipV="1">
            <a:off x="6926263" y="1362075"/>
            <a:ext cx="84137" cy="10033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72052" name="Line 20"/>
          <p:cNvSpPr>
            <a:spLocks noChangeShapeType="1"/>
          </p:cNvSpPr>
          <p:nvPr/>
        </p:nvSpPr>
        <p:spPr bwMode="auto">
          <a:xfrm rot="143156" flipV="1">
            <a:off x="7620000" y="1368425"/>
            <a:ext cx="531813" cy="1219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72053" name="Text Box 21"/>
          <p:cNvSpPr txBox="1">
            <a:spLocks noChangeArrowheads="1"/>
          </p:cNvSpPr>
          <p:nvPr/>
        </p:nvSpPr>
        <p:spPr bwMode="auto">
          <a:xfrm>
            <a:off x="7848600" y="1066800"/>
            <a:ext cx="762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insect</a:t>
            </a:r>
          </a:p>
        </p:txBody>
      </p:sp>
      <p:sp>
        <p:nvSpPr>
          <p:cNvPr id="172054" name="Line 22"/>
          <p:cNvSpPr>
            <a:spLocks noChangeShapeType="1"/>
          </p:cNvSpPr>
          <p:nvPr/>
        </p:nvSpPr>
        <p:spPr bwMode="auto">
          <a:xfrm flipH="1" flipV="1">
            <a:off x="5181600" y="2971800"/>
            <a:ext cx="457200" cy="1066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2055" name="Line 23"/>
          <p:cNvSpPr>
            <a:spLocks noChangeShapeType="1"/>
          </p:cNvSpPr>
          <p:nvPr/>
        </p:nvSpPr>
        <p:spPr bwMode="auto">
          <a:xfrm flipH="1" flipV="1">
            <a:off x="6553200" y="2667000"/>
            <a:ext cx="228600" cy="1219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2056" name="Line 24"/>
          <p:cNvSpPr>
            <a:spLocks noChangeShapeType="1"/>
          </p:cNvSpPr>
          <p:nvPr/>
        </p:nvSpPr>
        <p:spPr bwMode="auto">
          <a:xfrm flipH="1" flipV="1">
            <a:off x="2362200" y="1447800"/>
            <a:ext cx="7620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2057" name="Text Box 25"/>
          <p:cNvSpPr txBox="1">
            <a:spLocks noChangeArrowheads="1"/>
          </p:cNvSpPr>
          <p:nvPr/>
        </p:nvSpPr>
        <p:spPr bwMode="auto">
          <a:xfrm>
            <a:off x="533400" y="4267200"/>
            <a:ext cx="8229600" cy="2239963"/>
          </a:xfrm>
          <a:prstGeom prst="rect">
            <a:avLst/>
          </a:prstGeom>
          <a:solidFill>
            <a:srgbClr val="FFFFCC"/>
          </a:solidFill>
          <a:ln w="9525">
            <a:noFill/>
            <a:miter lim="800000"/>
            <a:headEnd/>
            <a:tailEnd/>
          </a:ln>
          <a:effectLst/>
        </p:spPr>
        <p:txBody>
          <a:bodyPr>
            <a:prstTxWarp prst="textNoShape">
              <a:avLst/>
            </a:prstTxWarp>
            <a:spAutoFit/>
          </a:bodyPr>
          <a:lstStyle/>
          <a:p>
            <a:pPr eaLnBrk="1" hangingPunct="1">
              <a:spcBef>
                <a:spcPct val="50000"/>
              </a:spcBef>
              <a:buFont typeface="Times" charset="0"/>
              <a:buChar char="•"/>
            </a:pPr>
            <a:r>
              <a:rPr lang="en-US">
                <a:latin typeface="Times New Roman" charset="0"/>
              </a:rPr>
              <a:t> The insect’s back forces the keel petal upwards to expose the stigma and the anthers.  </a:t>
            </a:r>
          </a:p>
          <a:p>
            <a:pPr eaLnBrk="1" hangingPunct="1">
              <a:spcBef>
                <a:spcPct val="50000"/>
              </a:spcBef>
              <a:buFont typeface="Times" charset="0"/>
              <a:buChar char="•"/>
            </a:pPr>
            <a:r>
              <a:rPr lang="en-US">
                <a:latin typeface="Times New Roman" charset="0"/>
              </a:rPr>
              <a:t> The stigma and anthers brush against the hairy back of the insect. </a:t>
            </a:r>
          </a:p>
          <a:p>
            <a:pPr eaLnBrk="1" hangingPunct="1">
              <a:spcBef>
                <a:spcPct val="50000"/>
              </a:spcBef>
              <a:buFont typeface="Times" charset="0"/>
              <a:buChar char="•"/>
            </a:pPr>
            <a:r>
              <a:rPr lang="en-US" sz="2400">
                <a:latin typeface="Arial" charset="0"/>
              </a:rPr>
              <a:t> When this happens, some pollen grains from the anther stick to the hairy back of the insect. </a:t>
            </a:r>
          </a:p>
          <a:p>
            <a:pPr eaLnBrk="1" hangingPunct="1">
              <a:spcBef>
                <a:spcPct val="50000"/>
              </a:spcBef>
              <a:buFont typeface="Times" charset="0"/>
              <a:buNone/>
            </a:pPr>
            <a:endParaRPr lang="en-US" sz="2400">
              <a:latin typeface="Arial" charset="0"/>
            </a:endParaRPr>
          </a:p>
        </p:txBody>
      </p:sp>
      <p:sp>
        <p:nvSpPr>
          <p:cNvPr id="172058" name="Text Box 26"/>
          <p:cNvSpPr txBox="1">
            <a:spLocks noChangeArrowheads="1"/>
          </p:cNvSpPr>
          <p:nvPr/>
        </p:nvSpPr>
        <p:spPr bwMode="auto">
          <a:xfrm>
            <a:off x="5867400" y="990600"/>
            <a:ext cx="762000" cy="5810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pollen grain</a:t>
            </a:r>
          </a:p>
        </p:txBody>
      </p:sp>
      <p:sp>
        <p:nvSpPr>
          <p:cNvPr id="172059" name="Text Box 27"/>
          <p:cNvSpPr txBox="1">
            <a:spLocks noChangeArrowheads="1"/>
          </p:cNvSpPr>
          <p:nvPr/>
        </p:nvSpPr>
        <p:spPr bwMode="auto">
          <a:xfrm>
            <a:off x="7315200" y="990600"/>
            <a:ext cx="762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hair</a:t>
            </a:r>
          </a:p>
        </p:txBody>
      </p:sp>
      <p:sp>
        <p:nvSpPr>
          <p:cNvPr id="172060" name="Line 28"/>
          <p:cNvSpPr>
            <a:spLocks noChangeShapeType="1"/>
          </p:cNvSpPr>
          <p:nvPr/>
        </p:nvSpPr>
        <p:spPr bwMode="auto">
          <a:xfrm rot="40366" flipV="1">
            <a:off x="7161213" y="1296988"/>
            <a:ext cx="379412" cy="10668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72061" name="Line 29"/>
          <p:cNvSpPr>
            <a:spLocks noChangeShapeType="1"/>
          </p:cNvSpPr>
          <p:nvPr/>
        </p:nvSpPr>
        <p:spPr bwMode="auto">
          <a:xfrm rot="113027" flipH="1" flipV="1">
            <a:off x="6477000" y="1370013"/>
            <a:ext cx="381000" cy="839787"/>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pic>
        <p:nvPicPr>
          <p:cNvPr id="172062" name="Picture 30"/>
          <p:cNvPicPr>
            <a:picLocks noChangeAspect="1" noChangeArrowheads="1"/>
          </p:cNvPicPr>
          <p:nvPr/>
        </p:nvPicPr>
        <p:blipFill>
          <a:blip r:embed="rId5"/>
          <a:srcRect/>
          <a:stretch>
            <a:fillRect/>
          </a:stretch>
        </p:blipFill>
        <p:spPr bwMode="auto">
          <a:xfrm>
            <a:off x="7346950" y="715963"/>
            <a:ext cx="1568450" cy="274637"/>
          </a:xfrm>
          <a:prstGeom prst="rect">
            <a:avLst/>
          </a:prstGeom>
          <a:noFill/>
          <a:ln w="9525">
            <a:noFill/>
            <a:miter lim="800000"/>
            <a:headEnd/>
            <a:tailEnd/>
          </a:ln>
        </p:spPr>
      </p:pic>
      <p:sp>
        <p:nvSpPr>
          <p:cNvPr id="172063" name="Rectangle 31"/>
          <p:cNvSpPr>
            <a:spLocks noChangeArrowheads="1"/>
          </p:cNvSpPr>
          <p:nvPr/>
        </p:nvSpPr>
        <p:spPr bwMode="auto">
          <a:xfrm>
            <a:off x="304800" y="152400"/>
            <a:ext cx="8534400" cy="457200"/>
          </a:xfrm>
          <a:prstGeom prst="rect">
            <a:avLst/>
          </a:prstGeom>
          <a:solidFill>
            <a:srgbClr val="FF9900"/>
          </a:solidFill>
          <a:ln w="9525">
            <a:solidFill>
              <a:schemeClr val="tx1"/>
            </a:solidFill>
            <a:miter lim="800000"/>
            <a:headEnd/>
            <a:tailEnd/>
          </a:ln>
          <a:effectLst/>
        </p:spPr>
        <p:txBody>
          <a:bodyPr lIns="0" tIns="0" rIns="0" bIns="0" anchor="b">
            <a:prstTxWarp prst="textNoShape">
              <a:avLst/>
            </a:prstTxWarp>
          </a:bodyPr>
          <a:lstStyle/>
          <a:p>
            <a:pPr algn="ctr" eaLnBrk="1" hangingPunct="1"/>
            <a:r>
              <a:rPr lang="en-US" sz="2400">
                <a:solidFill>
                  <a:schemeClr val="tx2"/>
                </a:solidFill>
                <a:latin typeface="Arial" charset="0"/>
              </a:rPr>
              <a:t>Pollination in an Insect-pollinated Flower </a:t>
            </a:r>
            <a:r>
              <a:rPr lang="en-US" sz="2400" b="1">
                <a:solidFill>
                  <a:schemeClr val="tx2"/>
                </a:solidFill>
                <a:latin typeface="Arial" charset="0"/>
              </a:rPr>
              <a:t>(</a:t>
            </a:r>
            <a:r>
              <a:rPr lang="en-US" sz="2400" b="1" i="1">
                <a:solidFill>
                  <a:schemeClr val="tx2"/>
                </a:solidFill>
                <a:latin typeface="Arial" charset="0"/>
              </a:rPr>
              <a:t>Clitoria</a:t>
            </a:r>
            <a:r>
              <a:rPr lang="en-US" sz="2400" b="1">
                <a:solidFill>
                  <a:schemeClr val="tx2"/>
                </a:solidFill>
                <a:latin typeface="Arial" charset="0"/>
              </a:rPr>
              <a:t>)</a:t>
            </a:r>
            <a:endParaRPr lang="en-US" sz="3600" b="1">
              <a:solidFill>
                <a:schemeClr val="tx2"/>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082" name="Picture 2" descr="5-9 main"/>
          <p:cNvPicPr>
            <a:picLocks noChangeAspect="1" noChangeArrowheads="1"/>
          </p:cNvPicPr>
          <p:nvPr/>
        </p:nvPicPr>
        <p:blipFill>
          <a:blip r:embed="rId3"/>
          <a:srcRect/>
          <a:stretch>
            <a:fillRect/>
          </a:stretch>
        </p:blipFill>
        <p:spPr bwMode="auto">
          <a:xfrm>
            <a:off x="1598613" y="985838"/>
            <a:ext cx="4891087" cy="2951162"/>
          </a:xfrm>
          <a:prstGeom prst="rect">
            <a:avLst/>
          </a:prstGeom>
          <a:noFill/>
          <a:ln w="9525">
            <a:noFill/>
            <a:miter lim="800000"/>
            <a:headEnd/>
            <a:tailEnd/>
          </a:ln>
        </p:spPr>
      </p:pic>
      <p:sp>
        <p:nvSpPr>
          <p:cNvPr id="174083" name="Rectangle 3"/>
          <p:cNvSpPr>
            <a:spLocks noChangeArrowheads="1"/>
          </p:cNvSpPr>
          <p:nvPr/>
        </p:nvSpPr>
        <p:spPr bwMode="auto">
          <a:xfrm>
            <a:off x="0" y="6653213"/>
            <a:ext cx="9144000" cy="457200"/>
          </a:xfrm>
          <a:prstGeom prst="rect">
            <a:avLst/>
          </a:prstGeom>
          <a:solidFill>
            <a:srgbClr val="EAEBE4"/>
          </a:solidFill>
          <a:ln w="9525">
            <a:noFill/>
            <a:miter lim="800000"/>
            <a:headEnd/>
            <a:tailEnd/>
          </a:ln>
          <a:effectLst/>
        </p:spPr>
        <p:txBody>
          <a:bodyPr wrap="none" anchor="ctr">
            <a:prstTxWarp prst="textNoShape">
              <a:avLst/>
            </a:prstTxWarp>
          </a:bodyPr>
          <a:lstStyle/>
          <a:p>
            <a:pPr algn="ctr" eaLnBrk="1" hangingPunct="1"/>
            <a:endParaRPr kumimoji="1" lang="en-US" sz="2400">
              <a:latin typeface="Times New Roman" charset="0"/>
            </a:endParaRPr>
          </a:p>
        </p:txBody>
      </p:sp>
      <p:sp>
        <p:nvSpPr>
          <p:cNvPr id="174084" name="Rectangle 4"/>
          <p:cNvSpPr>
            <a:spLocks noChangeArrowheads="1"/>
          </p:cNvSpPr>
          <p:nvPr/>
        </p:nvSpPr>
        <p:spPr bwMode="auto">
          <a:xfrm>
            <a:off x="7086600" y="6729413"/>
            <a:ext cx="11430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8CF3428C-8F5E-AD4A-BA60-B41743C8F92E}" type="datetime3">
              <a:rPr kumimoji="1" lang="en-US" sz="800" b="1">
                <a:solidFill>
                  <a:srgbClr val="3F3F2C"/>
                </a:solidFill>
              </a:rPr>
              <a:pPr algn="r" eaLnBrk="1" hangingPunct="1"/>
              <a:t>January 16, 10</a:t>
            </a:fld>
            <a:endParaRPr kumimoji="1" lang="en-US" sz="800" b="1">
              <a:solidFill>
                <a:srgbClr val="3F3F2C"/>
              </a:solidFill>
              <a:latin typeface="Times New Roman" charset="0"/>
            </a:endParaRPr>
          </a:p>
        </p:txBody>
      </p:sp>
      <p:sp>
        <p:nvSpPr>
          <p:cNvPr id="174085" name="Rectangle 5"/>
          <p:cNvSpPr>
            <a:spLocks noChangeArrowheads="1"/>
          </p:cNvSpPr>
          <p:nvPr/>
        </p:nvSpPr>
        <p:spPr bwMode="auto">
          <a:xfrm>
            <a:off x="152400" y="6729413"/>
            <a:ext cx="5943600" cy="152400"/>
          </a:xfrm>
          <a:prstGeom prst="rect">
            <a:avLst/>
          </a:prstGeom>
          <a:noFill/>
          <a:ln w="9525">
            <a:noFill/>
            <a:miter lim="800000"/>
            <a:headEnd/>
            <a:tailEnd/>
          </a:ln>
          <a:effectLst/>
        </p:spPr>
        <p:txBody>
          <a:bodyPr lIns="0" tIns="0" rIns="0" bIns="0">
            <a:prstTxWarp prst="textNoShape">
              <a:avLst/>
            </a:prstTxWarp>
          </a:bodyPr>
          <a:lstStyle/>
          <a:p>
            <a:pPr eaLnBrk="1" hangingPunct="1">
              <a:lnSpc>
                <a:spcPct val="90000"/>
              </a:lnSpc>
            </a:pPr>
            <a:r>
              <a:rPr kumimoji="1" lang="en-US" sz="900" b="1">
                <a:solidFill>
                  <a:srgbClr val="3F3F2C"/>
                </a:solidFill>
              </a:rPr>
              <a:t>Copyright </a:t>
            </a:r>
            <a:r>
              <a:rPr kumimoji="1" lang="en-US" sz="900" b="1">
                <a:solidFill>
                  <a:srgbClr val="3F3F2C"/>
                </a:solidFill>
              </a:rPr>
              <a:t>© 2006-2011 Marshall Cavendish International (Singapore) Pte. Ltd. </a:t>
            </a:r>
          </a:p>
        </p:txBody>
      </p:sp>
      <p:sp>
        <p:nvSpPr>
          <p:cNvPr id="174086" name="Rectangle 6"/>
          <p:cNvSpPr>
            <a:spLocks noChangeArrowheads="1"/>
          </p:cNvSpPr>
          <p:nvPr/>
        </p:nvSpPr>
        <p:spPr bwMode="auto">
          <a:xfrm>
            <a:off x="8534400" y="6729413"/>
            <a:ext cx="3048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E915F930-E8DB-3247-8844-8F9EC1A7F104}" type="slidenum">
              <a:rPr kumimoji="1" lang="en-US" sz="900">
                <a:solidFill>
                  <a:srgbClr val="3F3F2C"/>
                </a:solidFill>
              </a:rPr>
              <a:pPr algn="r" eaLnBrk="1" hangingPunct="1"/>
              <a:t>12</a:t>
            </a:fld>
            <a:endParaRPr kumimoji="1" lang="en-US" sz="1400">
              <a:latin typeface="Arial" charset="0"/>
            </a:endParaRPr>
          </a:p>
        </p:txBody>
      </p:sp>
      <p:sp>
        <p:nvSpPr>
          <p:cNvPr id="174087" name="Line 7"/>
          <p:cNvSpPr>
            <a:spLocks noChangeShapeType="1"/>
          </p:cNvSpPr>
          <p:nvPr/>
        </p:nvSpPr>
        <p:spPr bwMode="auto">
          <a:xfrm flipH="1" flipV="1">
            <a:off x="2286000" y="2209800"/>
            <a:ext cx="3810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4088" name="Text Box 8"/>
          <p:cNvSpPr txBox="1">
            <a:spLocks noChangeArrowheads="1"/>
          </p:cNvSpPr>
          <p:nvPr/>
        </p:nvSpPr>
        <p:spPr bwMode="auto">
          <a:xfrm>
            <a:off x="1371600" y="1219200"/>
            <a:ext cx="1600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wing petal</a:t>
            </a:r>
          </a:p>
        </p:txBody>
      </p:sp>
      <p:sp>
        <p:nvSpPr>
          <p:cNvPr id="174089" name="Text Box 9"/>
          <p:cNvSpPr txBox="1">
            <a:spLocks noChangeArrowheads="1"/>
          </p:cNvSpPr>
          <p:nvPr/>
        </p:nvSpPr>
        <p:spPr bwMode="auto">
          <a:xfrm>
            <a:off x="1371600" y="2057400"/>
            <a:ext cx="9906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keel petal</a:t>
            </a:r>
          </a:p>
        </p:txBody>
      </p:sp>
      <p:sp>
        <p:nvSpPr>
          <p:cNvPr id="174090" name="Rectangle 10"/>
          <p:cNvSpPr>
            <a:spLocks noChangeArrowheads="1"/>
          </p:cNvSpPr>
          <p:nvPr/>
        </p:nvSpPr>
        <p:spPr bwMode="auto">
          <a:xfrm rot="-1422735">
            <a:off x="1825625" y="2339975"/>
            <a:ext cx="2214563" cy="11557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174091" name="Line 11"/>
          <p:cNvSpPr>
            <a:spLocks noChangeShapeType="1"/>
          </p:cNvSpPr>
          <p:nvPr/>
        </p:nvSpPr>
        <p:spPr bwMode="auto">
          <a:xfrm rot="21319811" flipV="1">
            <a:off x="3730625" y="1676400"/>
            <a:ext cx="1143000" cy="2286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74092" name="Text Box 12"/>
          <p:cNvSpPr txBox="1">
            <a:spLocks noChangeArrowheads="1"/>
          </p:cNvSpPr>
          <p:nvPr/>
        </p:nvSpPr>
        <p:spPr bwMode="auto">
          <a:xfrm>
            <a:off x="6400800" y="3886200"/>
            <a:ext cx="762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stigma</a:t>
            </a:r>
          </a:p>
        </p:txBody>
      </p:sp>
      <p:sp>
        <p:nvSpPr>
          <p:cNvPr id="174093" name="Text Box 13"/>
          <p:cNvSpPr txBox="1">
            <a:spLocks noChangeArrowheads="1"/>
          </p:cNvSpPr>
          <p:nvPr/>
        </p:nvSpPr>
        <p:spPr bwMode="auto">
          <a:xfrm>
            <a:off x="4953000" y="3962400"/>
            <a:ext cx="13716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stamen trough</a:t>
            </a:r>
          </a:p>
        </p:txBody>
      </p:sp>
      <p:sp>
        <p:nvSpPr>
          <p:cNvPr id="174094" name="Oval 14"/>
          <p:cNvSpPr>
            <a:spLocks noChangeArrowheads="1"/>
          </p:cNvSpPr>
          <p:nvPr/>
        </p:nvSpPr>
        <p:spPr bwMode="auto">
          <a:xfrm>
            <a:off x="228600" y="4343400"/>
            <a:ext cx="269875" cy="239713"/>
          </a:xfrm>
          <a:prstGeom prst="ellipse">
            <a:avLst/>
          </a:prstGeom>
          <a:solidFill>
            <a:srgbClr val="FF2332"/>
          </a:solidFill>
          <a:ln w="12700" cap="sq">
            <a:solidFill>
              <a:schemeClr val="tx1"/>
            </a:solidFill>
            <a:round/>
            <a:headEnd type="none" w="sm" len="sm"/>
            <a:tailEnd type="none" w="sm" len="sm"/>
          </a:ln>
          <a:effectLst/>
        </p:spPr>
        <p:txBody>
          <a:bodyPr wrap="none" anchor="ctr">
            <a:prstTxWarp prst="textNoShape">
              <a:avLst/>
            </a:prstTxWarp>
          </a:bodyPr>
          <a:lstStyle/>
          <a:p>
            <a:pPr algn="ctr" eaLnBrk="1" hangingPunct="1"/>
            <a:r>
              <a:rPr kumimoji="1" lang="en-US" sz="1600" b="1">
                <a:solidFill>
                  <a:schemeClr val="bg1"/>
                </a:solidFill>
                <a:latin typeface="Times New Roman" charset="0"/>
              </a:rPr>
              <a:t>4</a:t>
            </a:r>
          </a:p>
        </p:txBody>
      </p:sp>
      <p:pic>
        <p:nvPicPr>
          <p:cNvPr id="174095" name="Picture 15"/>
          <p:cNvPicPr>
            <a:picLocks noChangeAspect="1" noChangeArrowheads="1"/>
          </p:cNvPicPr>
          <p:nvPr/>
        </p:nvPicPr>
        <p:blipFill>
          <a:blip r:embed="rId4"/>
          <a:srcRect/>
          <a:stretch>
            <a:fillRect/>
          </a:stretch>
        </p:blipFill>
        <p:spPr bwMode="auto">
          <a:xfrm>
            <a:off x="4572000" y="1143000"/>
            <a:ext cx="4724400" cy="3125788"/>
          </a:xfrm>
          <a:prstGeom prst="rect">
            <a:avLst/>
          </a:prstGeom>
          <a:noFill/>
          <a:ln w="9525">
            <a:noFill/>
            <a:miter lim="800000"/>
            <a:headEnd/>
            <a:tailEnd/>
          </a:ln>
          <a:effectLst/>
        </p:spPr>
      </p:pic>
      <p:sp>
        <p:nvSpPr>
          <p:cNvPr id="174096" name="Line 16"/>
          <p:cNvSpPr>
            <a:spLocks noChangeShapeType="1"/>
          </p:cNvSpPr>
          <p:nvPr/>
        </p:nvSpPr>
        <p:spPr bwMode="auto">
          <a:xfrm rot="-143156">
            <a:off x="4191000" y="2971800"/>
            <a:ext cx="685800" cy="6096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74097" name="Rectangle 17"/>
          <p:cNvSpPr>
            <a:spLocks noChangeArrowheads="1"/>
          </p:cNvSpPr>
          <p:nvPr/>
        </p:nvSpPr>
        <p:spPr bwMode="auto">
          <a:xfrm>
            <a:off x="4876800" y="1600200"/>
            <a:ext cx="3657600" cy="19812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174098" name="Text Box 18"/>
          <p:cNvSpPr txBox="1">
            <a:spLocks noChangeArrowheads="1"/>
          </p:cNvSpPr>
          <p:nvPr/>
        </p:nvSpPr>
        <p:spPr bwMode="auto">
          <a:xfrm>
            <a:off x="6553200" y="1066800"/>
            <a:ext cx="762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stamen</a:t>
            </a:r>
          </a:p>
        </p:txBody>
      </p:sp>
      <p:sp>
        <p:nvSpPr>
          <p:cNvPr id="174099" name="Line 19"/>
          <p:cNvSpPr>
            <a:spLocks noChangeShapeType="1"/>
          </p:cNvSpPr>
          <p:nvPr/>
        </p:nvSpPr>
        <p:spPr bwMode="auto">
          <a:xfrm rot="143156" flipH="1" flipV="1">
            <a:off x="6926263" y="1362075"/>
            <a:ext cx="84137" cy="10033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74100" name="Line 20"/>
          <p:cNvSpPr>
            <a:spLocks noChangeShapeType="1"/>
          </p:cNvSpPr>
          <p:nvPr/>
        </p:nvSpPr>
        <p:spPr bwMode="auto">
          <a:xfrm rot="143156" flipV="1">
            <a:off x="7620000" y="1368425"/>
            <a:ext cx="531813" cy="1219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74101" name="Text Box 21"/>
          <p:cNvSpPr txBox="1">
            <a:spLocks noChangeArrowheads="1"/>
          </p:cNvSpPr>
          <p:nvPr/>
        </p:nvSpPr>
        <p:spPr bwMode="auto">
          <a:xfrm>
            <a:off x="7848600" y="1066800"/>
            <a:ext cx="762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insect</a:t>
            </a:r>
          </a:p>
        </p:txBody>
      </p:sp>
      <p:sp>
        <p:nvSpPr>
          <p:cNvPr id="174102" name="Line 22"/>
          <p:cNvSpPr>
            <a:spLocks noChangeShapeType="1"/>
          </p:cNvSpPr>
          <p:nvPr/>
        </p:nvSpPr>
        <p:spPr bwMode="auto">
          <a:xfrm flipH="1" flipV="1">
            <a:off x="5181600" y="2971800"/>
            <a:ext cx="457200" cy="1066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4103" name="Line 23"/>
          <p:cNvSpPr>
            <a:spLocks noChangeShapeType="1"/>
          </p:cNvSpPr>
          <p:nvPr/>
        </p:nvSpPr>
        <p:spPr bwMode="auto">
          <a:xfrm flipH="1" flipV="1">
            <a:off x="6553200" y="2667000"/>
            <a:ext cx="228600" cy="1219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4104" name="Line 24"/>
          <p:cNvSpPr>
            <a:spLocks noChangeShapeType="1"/>
          </p:cNvSpPr>
          <p:nvPr/>
        </p:nvSpPr>
        <p:spPr bwMode="auto">
          <a:xfrm flipH="1" flipV="1">
            <a:off x="2362200" y="1447800"/>
            <a:ext cx="7620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4105" name="Text Box 25"/>
          <p:cNvSpPr txBox="1">
            <a:spLocks noChangeArrowheads="1"/>
          </p:cNvSpPr>
          <p:nvPr/>
        </p:nvSpPr>
        <p:spPr bwMode="auto">
          <a:xfrm>
            <a:off x="5867400" y="990600"/>
            <a:ext cx="762000" cy="5810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pollen grain</a:t>
            </a:r>
          </a:p>
        </p:txBody>
      </p:sp>
      <p:sp>
        <p:nvSpPr>
          <p:cNvPr id="174106" name="Text Box 26"/>
          <p:cNvSpPr txBox="1">
            <a:spLocks noChangeArrowheads="1"/>
          </p:cNvSpPr>
          <p:nvPr/>
        </p:nvSpPr>
        <p:spPr bwMode="auto">
          <a:xfrm>
            <a:off x="7315200" y="990600"/>
            <a:ext cx="762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hair</a:t>
            </a:r>
          </a:p>
        </p:txBody>
      </p:sp>
      <p:sp>
        <p:nvSpPr>
          <p:cNvPr id="174107" name="Line 27"/>
          <p:cNvSpPr>
            <a:spLocks noChangeShapeType="1"/>
          </p:cNvSpPr>
          <p:nvPr/>
        </p:nvSpPr>
        <p:spPr bwMode="auto">
          <a:xfrm rot="40366" flipV="1">
            <a:off x="7161213" y="1296988"/>
            <a:ext cx="379412" cy="10668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74108" name="Line 28"/>
          <p:cNvSpPr>
            <a:spLocks noChangeShapeType="1"/>
          </p:cNvSpPr>
          <p:nvPr/>
        </p:nvSpPr>
        <p:spPr bwMode="auto">
          <a:xfrm rot="113027" flipH="1" flipV="1">
            <a:off x="6477000" y="1370013"/>
            <a:ext cx="381000" cy="839787"/>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74109" name="Text Box 29"/>
          <p:cNvSpPr txBox="1">
            <a:spLocks noChangeArrowheads="1"/>
          </p:cNvSpPr>
          <p:nvPr/>
        </p:nvSpPr>
        <p:spPr bwMode="auto">
          <a:xfrm>
            <a:off x="533400" y="4267200"/>
            <a:ext cx="8229600" cy="2744788"/>
          </a:xfrm>
          <a:prstGeom prst="rect">
            <a:avLst/>
          </a:prstGeom>
          <a:solidFill>
            <a:srgbClr val="FFFFCC"/>
          </a:solidFill>
          <a:ln w="9525">
            <a:noFill/>
            <a:miter lim="800000"/>
            <a:headEnd/>
            <a:tailEnd/>
          </a:ln>
          <a:effectLst/>
        </p:spPr>
        <p:txBody>
          <a:bodyPr>
            <a:prstTxWarp prst="textNoShape">
              <a:avLst/>
            </a:prstTxWarp>
            <a:spAutoFit/>
          </a:bodyPr>
          <a:lstStyle/>
          <a:p>
            <a:pPr eaLnBrk="1" hangingPunct="1">
              <a:spcBef>
                <a:spcPct val="50000"/>
              </a:spcBef>
              <a:buFont typeface="Times" charset="0"/>
              <a:buChar char="•"/>
            </a:pPr>
            <a:r>
              <a:rPr lang="en-US">
                <a:latin typeface="Times New Roman" charset="0"/>
              </a:rPr>
              <a:t> The insect’s back forces the keel petal upwards to expose the stigma and the anthers.  </a:t>
            </a:r>
          </a:p>
          <a:p>
            <a:pPr eaLnBrk="1" hangingPunct="1">
              <a:spcBef>
                <a:spcPct val="50000"/>
              </a:spcBef>
              <a:buFont typeface="Times" charset="0"/>
              <a:buChar char="•"/>
            </a:pPr>
            <a:r>
              <a:rPr lang="en-US">
                <a:latin typeface="Times New Roman" charset="0"/>
              </a:rPr>
              <a:t> The stigma and anthers brush against the hairy back of the insect. </a:t>
            </a:r>
          </a:p>
          <a:p>
            <a:pPr eaLnBrk="1" hangingPunct="1">
              <a:spcBef>
                <a:spcPct val="50000"/>
              </a:spcBef>
              <a:buFont typeface="Times" charset="0"/>
              <a:buChar char="•"/>
            </a:pPr>
            <a:r>
              <a:rPr lang="en-US">
                <a:latin typeface="Times New Roman" charset="0"/>
              </a:rPr>
              <a:t> When this happens, some pollen grains from the anther stick to the hairy back of the insect. </a:t>
            </a:r>
          </a:p>
          <a:p>
            <a:pPr eaLnBrk="1" hangingPunct="1">
              <a:spcBef>
                <a:spcPct val="50000"/>
              </a:spcBef>
              <a:buFont typeface="Times" charset="0"/>
              <a:buChar char="•"/>
            </a:pPr>
            <a:r>
              <a:rPr lang="en-US" sz="2400">
                <a:latin typeface="Arial" charset="0"/>
              </a:rPr>
              <a:t> At the same time, pollen grains on the insect’s back (from another flower which the insect had visited earlier) are transferred to the sticky stigma.</a:t>
            </a:r>
          </a:p>
        </p:txBody>
      </p:sp>
      <p:pic>
        <p:nvPicPr>
          <p:cNvPr id="174110" name="Picture 30"/>
          <p:cNvPicPr>
            <a:picLocks noChangeAspect="1" noChangeArrowheads="1"/>
          </p:cNvPicPr>
          <p:nvPr/>
        </p:nvPicPr>
        <p:blipFill>
          <a:blip r:embed="rId5"/>
          <a:srcRect/>
          <a:stretch>
            <a:fillRect/>
          </a:stretch>
        </p:blipFill>
        <p:spPr bwMode="auto">
          <a:xfrm>
            <a:off x="7346950" y="715963"/>
            <a:ext cx="1568450" cy="274637"/>
          </a:xfrm>
          <a:prstGeom prst="rect">
            <a:avLst/>
          </a:prstGeom>
          <a:noFill/>
          <a:ln w="9525">
            <a:noFill/>
            <a:miter lim="800000"/>
            <a:headEnd/>
            <a:tailEnd/>
          </a:ln>
        </p:spPr>
      </p:pic>
      <p:sp>
        <p:nvSpPr>
          <p:cNvPr id="174111" name="Rectangle 31"/>
          <p:cNvSpPr>
            <a:spLocks noChangeArrowheads="1"/>
          </p:cNvSpPr>
          <p:nvPr/>
        </p:nvSpPr>
        <p:spPr bwMode="auto">
          <a:xfrm>
            <a:off x="304800" y="152400"/>
            <a:ext cx="8534400" cy="457200"/>
          </a:xfrm>
          <a:prstGeom prst="rect">
            <a:avLst/>
          </a:prstGeom>
          <a:solidFill>
            <a:srgbClr val="FF9900"/>
          </a:solidFill>
          <a:ln w="9525">
            <a:solidFill>
              <a:schemeClr val="tx1"/>
            </a:solidFill>
            <a:miter lim="800000"/>
            <a:headEnd/>
            <a:tailEnd/>
          </a:ln>
          <a:effectLst/>
        </p:spPr>
        <p:txBody>
          <a:bodyPr lIns="0" tIns="0" rIns="0" bIns="0" anchor="b">
            <a:prstTxWarp prst="textNoShape">
              <a:avLst/>
            </a:prstTxWarp>
          </a:bodyPr>
          <a:lstStyle/>
          <a:p>
            <a:pPr algn="ctr" eaLnBrk="1" hangingPunct="1"/>
            <a:r>
              <a:rPr lang="en-US" sz="2400">
                <a:solidFill>
                  <a:schemeClr val="tx2"/>
                </a:solidFill>
                <a:latin typeface="Arial" charset="0"/>
              </a:rPr>
              <a:t>Pollination in an Insect-pollinated Flower </a:t>
            </a:r>
            <a:r>
              <a:rPr lang="en-US" sz="2400" b="1">
                <a:solidFill>
                  <a:schemeClr val="tx2"/>
                </a:solidFill>
                <a:latin typeface="Arial" charset="0"/>
              </a:rPr>
              <a:t>(</a:t>
            </a:r>
            <a:r>
              <a:rPr lang="en-US" sz="2400" b="1" i="1">
                <a:solidFill>
                  <a:schemeClr val="tx2"/>
                </a:solidFill>
                <a:latin typeface="Arial" charset="0"/>
              </a:rPr>
              <a:t>Clitoria</a:t>
            </a:r>
            <a:r>
              <a:rPr lang="en-US" sz="2400" b="1">
                <a:solidFill>
                  <a:schemeClr val="tx2"/>
                </a:solidFill>
                <a:latin typeface="Arial" charset="0"/>
              </a:rPr>
              <a:t>)</a:t>
            </a:r>
            <a:endParaRPr lang="en-US" sz="3600" b="1">
              <a:solidFill>
                <a:schemeClr val="tx2"/>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6130" name="Picture 2" descr="10"/>
          <p:cNvPicPr>
            <a:picLocks noChangeAspect="1" noChangeArrowheads="1"/>
          </p:cNvPicPr>
          <p:nvPr/>
        </p:nvPicPr>
        <p:blipFill>
          <a:blip r:embed="rId3"/>
          <a:srcRect/>
          <a:stretch>
            <a:fillRect/>
          </a:stretch>
        </p:blipFill>
        <p:spPr bwMode="auto">
          <a:xfrm>
            <a:off x="1598613" y="985838"/>
            <a:ext cx="4891087" cy="2951162"/>
          </a:xfrm>
          <a:prstGeom prst="rect">
            <a:avLst/>
          </a:prstGeom>
          <a:noFill/>
          <a:ln w="9525">
            <a:noFill/>
            <a:miter lim="800000"/>
            <a:headEnd/>
            <a:tailEnd/>
          </a:ln>
        </p:spPr>
      </p:pic>
      <p:pic>
        <p:nvPicPr>
          <p:cNvPr id="176131" name="Picture 3"/>
          <p:cNvPicPr>
            <a:picLocks noChangeAspect="1" noChangeArrowheads="1"/>
          </p:cNvPicPr>
          <p:nvPr/>
        </p:nvPicPr>
        <p:blipFill>
          <a:blip r:embed="rId4"/>
          <a:srcRect/>
          <a:stretch>
            <a:fillRect/>
          </a:stretch>
        </p:blipFill>
        <p:spPr bwMode="auto">
          <a:xfrm>
            <a:off x="7346950" y="715963"/>
            <a:ext cx="1568450" cy="274637"/>
          </a:xfrm>
          <a:prstGeom prst="rect">
            <a:avLst/>
          </a:prstGeom>
          <a:noFill/>
          <a:ln w="9525">
            <a:noFill/>
            <a:miter lim="800000"/>
            <a:headEnd/>
            <a:tailEnd/>
          </a:ln>
        </p:spPr>
      </p:pic>
      <p:sp>
        <p:nvSpPr>
          <p:cNvPr id="176132" name="Rectangle 4"/>
          <p:cNvSpPr>
            <a:spLocks noChangeArrowheads="1"/>
          </p:cNvSpPr>
          <p:nvPr/>
        </p:nvSpPr>
        <p:spPr bwMode="auto">
          <a:xfrm>
            <a:off x="0" y="6653213"/>
            <a:ext cx="9144000" cy="457200"/>
          </a:xfrm>
          <a:prstGeom prst="rect">
            <a:avLst/>
          </a:prstGeom>
          <a:solidFill>
            <a:srgbClr val="EAEBE4"/>
          </a:solidFill>
          <a:ln w="9525">
            <a:noFill/>
            <a:miter lim="800000"/>
            <a:headEnd/>
            <a:tailEnd/>
          </a:ln>
          <a:effectLst/>
        </p:spPr>
        <p:txBody>
          <a:bodyPr wrap="none" anchor="ctr">
            <a:prstTxWarp prst="textNoShape">
              <a:avLst/>
            </a:prstTxWarp>
          </a:bodyPr>
          <a:lstStyle/>
          <a:p>
            <a:pPr algn="ctr" eaLnBrk="1" hangingPunct="1"/>
            <a:endParaRPr kumimoji="1" lang="en-US" sz="2400">
              <a:latin typeface="Times New Roman" charset="0"/>
            </a:endParaRPr>
          </a:p>
        </p:txBody>
      </p:sp>
      <p:sp>
        <p:nvSpPr>
          <p:cNvPr id="176133" name="Rectangle 5"/>
          <p:cNvSpPr>
            <a:spLocks noChangeArrowheads="1"/>
          </p:cNvSpPr>
          <p:nvPr/>
        </p:nvSpPr>
        <p:spPr bwMode="auto">
          <a:xfrm>
            <a:off x="7086600" y="6729413"/>
            <a:ext cx="11430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D15E9C0C-F641-6840-9193-DD7B95283263}" type="datetime3">
              <a:rPr kumimoji="1" lang="en-US" sz="800" b="1">
                <a:solidFill>
                  <a:srgbClr val="3F3F2C"/>
                </a:solidFill>
              </a:rPr>
              <a:pPr algn="r" eaLnBrk="1" hangingPunct="1"/>
              <a:t>January 16, 10</a:t>
            </a:fld>
            <a:endParaRPr kumimoji="1" lang="en-US" sz="800" b="1">
              <a:solidFill>
                <a:srgbClr val="3F3F2C"/>
              </a:solidFill>
              <a:latin typeface="Times New Roman" charset="0"/>
            </a:endParaRPr>
          </a:p>
        </p:txBody>
      </p:sp>
      <p:sp>
        <p:nvSpPr>
          <p:cNvPr id="176134" name="Rectangle 6"/>
          <p:cNvSpPr>
            <a:spLocks noChangeArrowheads="1"/>
          </p:cNvSpPr>
          <p:nvPr/>
        </p:nvSpPr>
        <p:spPr bwMode="auto">
          <a:xfrm>
            <a:off x="152400" y="6729413"/>
            <a:ext cx="5943600" cy="152400"/>
          </a:xfrm>
          <a:prstGeom prst="rect">
            <a:avLst/>
          </a:prstGeom>
          <a:noFill/>
          <a:ln w="9525">
            <a:noFill/>
            <a:miter lim="800000"/>
            <a:headEnd/>
            <a:tailEnd/>
          </a:ln>
          <a:effectLst/>
        </p:spPr>
        <p:txBody>
          <a:bodyPr lIns="0" tIns="0" rIns="0" bIns="0">
            <a:prstTxWarp prst="textNoShape">
              <a:avLst/>
            </a:prstTxWarp>
          </a:bodyPr>
          <a:lstStyle/>
          <a:p>
            <a:pPr eaLnBrk="1" hangingPunct="1">
              <a:lnSpc>
                <a:spcPct val="90000"/>
              </a:lnSpc>
            </a:pPr>
            <a:r>
              <a:rPr kumimoji="1" lang="en-US" sz="900" b="1">
                <a:solidFill>
                  <a:srgbClr val="3F3F2C"/>
                </a:solidFill>
              </a:rPr>
              <a:t>Copyright </a:t>
            </a:r>
            <a:r>
              <a:rPr kumimoji="1" lang="en-US" sz="900" b="1">
                <a:solidFill>
                  <a:srgbClr val="3F3F2C"/>
                </a:solidFill>
              </a:rPr>
              <a:t>© 2006-2011 Marshall Cavendish International (Singapore) Pte. Ltd. </a:t>
            </a:r>
          </a:p>
        </p:txBody>
      </p:sp>
      <p:sp>
        <p:nvSpPr>
          <p:cNvPr id="176135" name="Rectangle 7"/>
          <p:cNvSpPr>
            <a:spLocks noChangeArrowheads="1"/>
          </p:cNvSpPr>
          <p:nvPr/>
        </p:nvSpPr>
        <p:spPr bwMode="auto">
          <a:xfrm>
            <a:off x="8534400" y="6729413"/>
            <a:ext cx="3048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F8983C13-CAF4-1345-9932-AA13567FEBF7}" type="slidenum">
              <a:rPr kumimoji="1" lang="en-US" sz="900">
                <a:solidFill>
                  <a:srgbClr val="3F3F2C"/>
                </a:solidFill>
              </a:rPr>
              <a:pPr algn="r" eaLnBrk="1" hangingPunct="1"/>
              <a:t>13</a:t>
            </a:fld>
            <a:endParaRPr kumimoji="1" lang="en-US" sz="1400">
              <a:latin typeface="Arial" charset="0"/>
            </a:endParaRPr>
          </a:p>
        </p:txBody>
      </p:sp>
      <p:sp>
        <p:nvSpPr>
          <p:cNvPr id="176136" name="Text Box 8"/>
          <p:cNvSpPr txBox="1">
            <a:spLocks noChangeArrowheads="1"/>
          </p:cNvSpPr>
          <p:nvPr/>
        </p:nvSpPr>
        <p:spPr bwMode="auto">
          <a:xfrm>
            <a:off x="533400" y="4267200"/>
            <a:ext cx="8229600" cy="1187450"/>
          </a:xfrm>
          <a:prstGeom prst="rect">
            <a:avLst/>
          </a:prstGeom>
          <a:solidFill>
            <a:srgbClr val="FFFFCC"/>
          </a:solidFill>
          <a:ln w="9525">
            <a:noFill/>
            <a:miter lim="800000"/>
            <a:headEnd/>
            <a:tailEnd/>
          </a:ln>
          <a:effectLst/>
        </p:spPr>
        <p:txBody>
          <a:bodyPr>
            <a:prstTxWarp prst="textNoShape">
              <a:avLst/>
            </a:prstTxWarp>
            <a:spAutoFit/>
          </a:bodyPr>
          <a:lstStyle/>
          <a:p>
            <a:pPr eaLnBrk="1" hangingPunct="1">
              <a:spcBef>
                <a:spcPct val="50000"/>
              </a:spcBef>
              <a:buFont typeface="Times" charset="0"/>
              <a:buChar char="•"/>
            </a:pPr>
            <a:r>
              <a:rPr lang="en-US" sz="2400">
                <a:latin typeface="Arial" charset="0"/>
              </a:rPr>
              <a:t> When the insect leaves the flower, the keel springs back to its original position to enclose the stamens and the stigma again.</a:t>
            </a:r>
          </a:p>
        </p:txBody>
      </p:sp>
      <p:sp>
        <p:nvSpPr>
          <p:cNvPr id="176137" name="Oval 9"/>
          <p:cNvSpPr>
            <a:spLocks noChangeArrowheads="1"/>
          </p:cNvSpPr>
          <p:nvPr/>
        </p:nvSpPr>
        <p:spPr bwMode="auto">
          <a:xfrm>
            <a:off x="228600" y="4343400"/>
            <a:ext cx="269875" cy="239713"/>
          </a:xfrm>
          <a:prstGeom prst="ellipse">
            <a:avLst/>
          </a:prstGeom>
          <a:solidFill>
            <a:srgbClr val="FF2332"/>
          </a:solidFill>
          <a:ln w="12700" cap="sq">
            <a:solidFill>
              <a:schemeClr val="tx1"/>
            </a:solidFill>
            <a:round/>
            <a:headEnd type="none" w="sm" len="sm"/>
            <a:tailEnd type="none" w="sm" len="sm"/>
          </a:ln>
          <a:effectLst/>
        </p:spPr>
        <p:txBody>
          <a:bodyPr wrap="none" anchor="ctr">
            <a:prstTxWarp prst="textNoShape">
              <a:avLst/>
            </a:prstTxWarp>
          </a:bodyPr>
          <a:lstStyle/>
          <a:p>
            <a:pPr algn="ctr" eaLnBrk="1" hangingPunct="1"/>
            <a:r>
              <a:rPr kumimoji="1" lang="en-US" sz="1600" b="1">
                <a:solidFill>
                  <a:schemeClr val="bg1"/>
                </a:solidFill>
                <a:latin typeface="Times New Roman" charset="0"/>
              </a:rPr>
              <a:t>5</a:t>
            </a:r>
          </a:p>
        </p:txBody>
      </p:sp>
      <p:sp>
        <p:nvSpPr>
          <p:cNvPr id="176138" name="Rectangle 10"/>
          <p:cNvSpPr>
            <a:spLocks noChangeArrowheads="1"/>
          </p:cNvSpPr>
          <p:nvPr/>
        </p:nvSpPr>
        <p:spPr bwMode="auto">
          <a:xfrm>
            <a:off x="304800" y="152400"/>
            <a:ext cx="8534400" cy="457200"/>
          </a:xfrm>
          <a:prstGeom prst="rect">
            <a:avLst/>
          </a:prstGeom>
          <a:solidFill>
            <a:srgbClr val="FF9900"/>
          </a:solidFill>
          <a:ln w="9525">
            <a:solidFill>
              <a:schemeClr val="tx1"/>
            </a:solidFill>
            <a:miter lim="800000"/>
            <a:headEnd/>
            <a:tailEnd/>
          </a:ln>
          <a:effectLst/>
        </p:spPr>
        <p:txBody>
          <a:bodyPr lIns="0" tIns="0" rIns="0" bIns="0" anchor="b">
            <a:prstTxWarp prst="textNoShape">
              <a:avLst/>
            </a:prstTxWarp>
          </a:bodyPr>
          <a:lstStyle/>
          <a:p>
            <a:pPr algn="ctr" eaLnBrk="1" hangingPunct="1"/>
            <a:r>
              <a:rPr lang="en-US" sz="2400">
                <a:solidFill>
                  <a:schemeClr val="tx2"/>
                </a:solidFill>
                <a:latin typeface="Arial" charset="0"/>
              </a:rPr>
              <a:t>Pollination in an Insect-pollinated Flower </a:t>
            </a:r>
            <a:r>
              <a:rPr lang="en-US" sz="2400" b="1">
                <a:solidFill>
                  <a:schemeClr val="tx2"/>
                </a:solidFill>
                <a:latin typeface="Arial" charset="0"/>
              </a:rPr>
              <a:t>(</a:t>
            </a:r>
            <a:r>
              <a:rPr lang="en-US" sz="2400" b="1" i="1">
                <a:solidFill>
                  <a:schemeClr val="tx2"/>
                </a:solidFill>
                <a:latin typeface="Arial" charset="0"/>
              </a:rPr>
              <a:t>Clitoria</a:t>
            </a:r>
            <a:r>
              <a:rPr lang="en-US" sz="2400" b="1">
                <a:solidFill>
                  <a:schemeClr val="tx2"/>
                </a:solidFill>
                <a:latin typeface="Arial" charset="0"/>
              </a:rPr>
              <a:t>)</a:t>
            </a:r>
            <a:endParaRPr lang="en-US" sz="3600" b="1">
              <a:solidFill>
                <a:schemeClr val="tx2"/>
              </a:solidFill>
              <a:latin typeface="Arial" charset="0"/>
            </a:endParaRPr>
          </a:p>
        </p:txBody>
      </p:sp>
      <p:sp>
        <p:nvSpPr>
          <p:cNvPr id="176139" name="Text Box 11"/>
          <p:cNvSpPr txBox="1">
            <a:spLocks noChangeArrowheads="1"/>
          </p:cNvSpPr>
          <p:nvPr/>
        </p:nvSpPr>
        <p:spPr bwMode="auto">
          <a:xfrm>
            <a:off x="6705600" y="1295400"/>
            <a:ext cx="1600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standard petal</a:t>
            </a:r>
          </a:p>
        </p:txBody>
      </p:sp>
      <p:sp>
        <p:nvSpPr>
          <p:cNvPr id="176140" name="Text Box 12"/>
          <p:cNvSpPr txBox="1">
            <a:spLocks noChangeArrowheads="1"/>
          </p:cNvSpPr>
          <p:nvPr/>
        </p:nvSpPr>
        <p:spPr bwMode="auto">
          <a:xfrm>
            <a:off x="1371600" y="1219200"/>
            <a:ext cx="1600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wing petal</a:t>
            </a:r>
          </a:p>
        </p:txBody>
      </p:sp>
      <p:sp>
        <p:nvSpPr>
          <p:cNvPr id="176141" name="Line 13"/>
          <p:cNvSpPr>
            <a:spLocks noChangeShapeType="1"/>
          </p:cNvSpPr>
          <p:nvPr/>
        </p:nvSpPr>
        <p:spPr bwMode="auto">
          <a:xfrm rot="-312658">
            <a:off x="6175375" y="3195638"/>
            <a:ext cx="533400" cy="381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6142" name="Text Box 14"/>
          <p:cNvSpPr txBox="1">
            <a:spLocks noChangeArrowheads="1"/>
          </p:cNvSpPr>
          <p:nvPr/>
        </p:nvSpPr>
        <p:spPr bwMode="auto">
          <a:xfrm>
            <a:off x="6705600" y="3352800"/>
            <a:ext cx="1219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nectar guide</a:t>
            </a:r>
          </a:p>
        </p:txBody>
      </p:sp>
      <p:sp>
        <p:nvSpPr>
          <p:cNvPr id="176143" name="Line 15"/>
          <p:cNvSpPr>
            <a:spLocks noChangeShapeType="1"/>
          </p:cNvSpPr>
          <p:nvPr/>
        </p:nvSpPr>
        <p:spPr bwMode="auto">
          <a:xfrm flipH="1" flipV="1">
            <a:off x="2286000" y="2209800"/>
            <a:ext cx="533400" cy="457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6144" name="Text Box 16"/>
          <p:cNvSpPr txBox="1">
            <a:spLocks noChangeArrowheads="1"/>
          </p:cNvSpPr>
          <p:nvPr/>
        </p:nvSpPr>
        <p:spPr bwMode="auto">
          <a:xfrm>
            <a:off x="1371600" y="2057400"/>
            <a:ext cx="9906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keel petal</a:t>
            </a:r>
          </a:p>
        </p:txBody>
      </p:sp>
      <p:sp>
        <p:nvSpPr>
          <p:cNvPr id="176145" name="Line 17"/>
          <p:cNvSpPr>
            <a:spLocks noChangeShapeType="1"/>
          </p:cNvSpPr>
          <p:nvPr/>
        </p:nvSpPr>
        <p:spPr bwMode="auto">
          <a:xfrm flipH="1" flipV="1">
            <a:off x="2895600" y="3048000"/>
            <a:ext cx="152400" cy="533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6146" name="Text Box 18"/>
          <p:cNvSpPr txBox="1">
            <a:spLocks noChangeArrowheads="1"/>
          </p:cNvSpPr>
          <p:nvPr/>
        </p:nvSpPr>
        <p:spPr bwMode="auto">
          <a:xfrm>
            <a:off x="2667000" y="3505200"/>
            <a:ext cx="762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stigma</a:t>
            </a:r>
          </a:p>
        </p:txBody>
      </p:sp>
      <p:sp>
        <p:nvSpPr>
          <p:cNvPr id="176147" name="Line 19"/>
          <p:cNvSpPr>
            <a:spLocks noChangeShapeType="1"/>
          </p:cNvSpPr>
          <p:nvPr/>
        </p:nvSpPr>
        <p:spPr bwMode="auto">
          <a:xfrm flipH="1" flipV="1">
            <a:off x="2057400" y="3581400"/>
            <a:ext cx="228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6148" name="Text Box 20"/>
          <p:cNvSpPr txBox="1">
            <a:spLocks noChangeArrowheads="1"/>
          </p:cNvSpPr>
          <p:nvPr/>
        </p:nvSpPr>
        <p:spPr bwMode="auto">
          <a:xfrm>
            <a:off x="1676400" y="3810000"/>
            <a:ext cx="13716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stamen trough</a:t>
            </a:r>
          </a:p>
        </p:txBody>
      </p:sp>
      <p:sp>
        <p:nvSpPr>
          <p:cNvPr id="176149" name="Text Box 21"/>
          <p:cNvSpPr txBox="1">
            <a:spLocks noChangeArrowheads="1"/>
          </p:cNvSpPr>
          <p:nvPr/>
        </p:nvSpPr>
        <p:spPr bwMode="auto">
          <a:xfrm>
            <a:off x="3276600" y="3810000"/>
            <a:ext cx="762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stamen</a:t>
            </a:r>
          </a:p>
        </p:txBody>
      </p:sp>
      <p:sp>
        <p:nvSpPr>
          <p:cNvPr id="176150" name="Text Box 22"/>
          <p:cNvSpPr txBox="1">
            <a:spLocks noChangeArrowheads="1"/>
          </p:cNvSpPr>
          <p:nvPr/>
        </p:nvSpPr>
        <p:spPr bwMode="auto">
          <a:xfrm>
            <a:off x="6705600" y="2743200"/>
            <a:ext cx="762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insect</a:t>
            </a:r>
          </a:p>
        </p:txBody>
      </p:sp>
      <p:sp>
        <p:nvSpPr>
          <p:cNvPr id="176151" name="Line 23"/>
          <p:cNvSpPr>
            <a:spLocks noChangeShapeType="1"/>
          </p:cNvSpPr>
          <p:nvPr/>
        </p:nvSpPr>
        <p:spPr bwMode="auto">
          <a:xfrm flipV="1">
            <a:off x="5410200" y="1447800"/>
            <a:ext cx="1295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6152" name="Line 24"/>
          <p:cNvSpPr>
            <a:spLocks noChangeShapeType="1"/>
          </p:cNvSpPr>
          <p:nvPr/>
        </p:nvSpPr>
        <p:spPr bwMode="auto">
          <a:xfrm flipH="1" flipV="1">
            <a:off x="5181600" y="2743200"/>
            <a:ext cx="15240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76153" name="Line 25"/>
          <p:cNvSpPr>
            <a:spLocks noChangeShapeType="1"/>
          </p:cNvSpPr>
          <p:nvPr/>
        </p:nvSpPr>
        <p:spPr bwMode="auto">
          <a:xfrm flipH="1" flipV="1">
            <a:off x="2362200" y="1447800"/>
            <a:ext cx="99060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6154" name="Line 26"/>
          <p:cNvSpPr>
            <a:spLocks noChangeShapeType="1"/>
          </p:cNvSpPr>
          <p:nvPr/>
        </p:nvSpPr>
        <p:spPr bwMode="auto">
          <a:xfrm rot="37953">
            <a:off x="3122613" y="2743200"/>
            <a:ext cx="527050" cy="113665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2800"/>
              <a:t>The Structure and Pollination of a Wind-Pollinated Flower</a:t>
            </a:r>
          </a:p>
        </p:txBody>
      </p:sp>
      <p:sp>
        <p:nvSpPr>
          <p:cNvPr id="51203" name="Rectangle 3"/>
          <p:cNvSpPr>
            <a:spLocks noGrp="1" noChangeArrowheads="1"/>
          </p:cNvSpPr>
          <p:nvPr>
            <p:ph type="body" idx="1"/>
          </p:nvPr>
        </p:nvSpPr>
        <p:spPr>
          <a:xfrm>
            <a:off x="685800" y="2895600"/>
            <a:ext cx="7772400" cy="3200400"/>
          </a:xfrm>
        </p:spPr>
        <p:txBody>
          <a:bodyPr/>
          <a:lstStyle/>
          <a:p>
            <a:pPr algn="ctr">
              <a:buFontTx/>
              <a:buNone/>
            </a:pPr>
            <a:r>
              <a:rPr lang="en-US"/>
              <a:t>Structure of grass flowers (</a:t>
            </a:r>
            <a:r>
              <a:rPr lang="en-US" i="1"/>
              <a:t>Ischaemum muticum</a:t>
            </a:r>
            <a:r>
              <a:rPr lang="en-US"/>
              <a:t>)</a:t>
            </a:r>
          </a:p>
          <a:p>
            <a:pPr algn="ctr">
              <a:buFontTx/>
              <a:buNone/>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0" y="6400800"/>
            <a:ext cx="9144000" cy="457200"/>
          </a:xfrm>
          <a:prstGeom prst="rect">
            <a:avLst/>
          </a:prstGeom>
          <a:solidFill>
            <a:srgbClr val="EAEBE4"/>
          </a:solidFill>
          <a:ln w="9525">
            <a:noFill/>
            <a:miter lim="800000"/>
            <a:headEnd/>
            <a:tailEnd/>
          </a:ln>
          <a:effectLst/>
        </p:spPr>
        <p:txBody>
          <a:bodyPr wrap="none" anchor="ctr">
            <a:prstTxWarp prst="textNoShape">
              <a:avLst/>
            </a:prstTxWarp>
          </a:bodyPr>
          <a:lstStyle/>
          <a:p>
            <a:pPr algn="ctr" eaLnBrk="1" hangingPunct="1"/>
            <a:endParaRPr kumimoji="1" lang="en-US" sz="2400">
              <a:latin typeface="Times New Roman" charset="0"/>
            </a:endParaRPr>
          </a:p>
        </p:txBody>
      </p:sp>
      <p:sp>
        <p:nvSpPr>
          <p:cNvPr id="178179" name="Rectangle 3"/>
          <p:cNvSpPr>
            <a:spLocks noChangeArrowheads="1"/>
          </p:cNvSpPr>
          <p:nvPr/>
        </p:nvSpPr>
        <p:spPr bwMode="auto">
          <a:xfrm>
            <a:off x="7086600" y="6477000"/>
            <a:ext cx="11430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E2E91FD9-4C87-BB49-8771-A4919DBFDA0C}" type="datetime3">
              <a:rPr kumimoji="1" lang="en-US" sz="800" b="1">
                <a:solidFill>
                  <a:srgbClr val="3F3F2C"/>
                </a:solidFill>
              </a:rPr>
              <a:pPr algn="r" eaLnBrk="1" hangingPunct="1"/>
              <a:t>January 16, 10</a:t>
            </a:fld>
            <a:endParaRPr kumimoji="1" lang="en-US" sz="800" b="1">
              <a:solidFill>
                <a:srgbClr val="3F3F2C"/>
              </a:solidFill>
              <a:latin typeface="Times New Roman" charset="0"/>
            </a:endParaRPr>
          </a:p>
        </p:txBody>
      </p:sp>
      <p:sp>
        <p:nvSpPr>
          <p:cNvPr id="178180" name="Rectangle 4"/>
          <p:cNvSpPr>
            <a:spLocks noChangeArrowheads="1"/>
          </p:cNvSpPr>
          <p:nvPr/>
        </p:nvSpPr>
        <p:spPr bwMode="auto">
          <a:xfrm>
            <a:off x="152400" y="6477000"/>
            <a:ext cx="5943600" cy="152400"/>
          </a:xfrm>
          <a:prstGeom prst="rect">
            <a:avLst/>
          </a:prstGeom>
          <a:noFill/>
          <a:ln w="9525">
            <a:noFill/>
            <a:miter lim="800000"/>
            <a:headEnd/>
            <a:tailEnd/>
          </a:ln>
          <a:effectLst/>
        </p:spPr>
        <p:txBody>
          <a:bodyPr lIns="0" tIns="0" rIns="0" bIns="0">
            <a:prstTxWarp prst="textNoShape">
              <a:avLst/>
            </a:prstTxWarp>
          </a:bodyPr>
          <a:lstStyle/>
          <a:p>
            <a:pPr eaLnBrk="1" hangingPunct="1">
              <a:lnSpc>
                <a:spcPct val="90000"/>
              </a:lnSpc>
            </a:pPr>
            <a:r>
              <a:rPr kumimoji="1" lang="en-US" sz="900" b="1">
                <a:solidFill>
                  <a:srgbClr val="3F3F2C"/>
                </a:solidFill>
              </a:rPr>
              <a:t>Copyright </a:t>
            </a:r>
            <a:r>
              <a:rPr kumimoji="1" lang="en-US" sz="900" b="1">
                <a:solidFill>
                  <a:srgbClr val="3F3F2C"/>
                </a:solidFill>
              </a:rPr>
              <a:t>© 2006-2011 Marshall Cavendish International (Singapore) Pte. Ltd. </a:t>
            </a:r>
          </a:p>
        </p:txBody>
      </p:sp>
      <p:sp>
        <p:nvSpPr>
          <p:cNvPr id="178181" name="Rectangle 5"/>
          <p:cNvSpPr>
            <a:spLocks noChangeArrowheads="1"/>
          </p:cNvSpPr>
          <p:nvPr/>
        </p:nvSpPr>
        <p:spPr bwMode="auto">
          <a:xfrm>
            <a:off x="8534400" y="6477000"/>
            <a:ext cx="3048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116377E3-3CFB-094E-9A49-5391047952C6}" type="slidenum">
              <a:rPr kumimoji="1" lang="en-US" sz="900">
                <a:solidFill>
                  <a:srgbClr val="3F3F2C"/>
                </a:solidFill>
              </a:rPr>
              <a:pPr algn="r" eaLnBrk="1" hangingPunct="1"/>
              <a:t>15</a:t>
            </a:fld>
            <a:endParaRPr kumimoji="1" lang="en-US" sz="1400">
              <a:latin typeface="Arial" charset="0"/>
            </a:endParaRPr>
          </a:p>
        </p:txBody>
      </p:sp>
      <p:sp>
        <p:nvSpPr>
          <p:cNvPr id="178182" name="Line 6"/>
          <p:cNvSpPr>
            <a:spLocks noChangeShapeType="1"/>
          </p:cNvSpPr>
          <p:nvPr/>
        </p:nvSpPr>
        <p:spPr bwMode="auto">
          <a:xfrm>
            <a:off x="1828800" y="1295400"/>
            <a:ext cx="4419600" cy="0"/>
          </a:xfrm>
          <a:prstGeom prst="line">
            <a:avLst/>
          </a:prstGeom>
          <a:noFill/>
          <a:ln w="9525">
            <a:solidFill>
              <a:srgbClr val="F53842"/>
            </a:solidFill>
            <a:round/>
            <a:headEnd/>
            <a:tailEnd/>
          </a:ln>
          <a:effectLst/>
        </p:spPr>
        <p:txBody>
          <a:bodyPr wrap="none" anchor="ctr">
            <a:prstTxWarp prst="textNoShape">
              <a:avLst/>
            </a:prstTxWarp>
          </a:bodyPr>
          <a:lstStyle/>
          <a:p>
            <a:endParaRPr lang="en-US"/>
          </a:p>
        </p:txBody>
      </p:sp>
      <p:sp>
        <p:nvSpPr>
          <p:cNvPr id="178183" name="Line 7"/>
          <p:cNvSpPr>
            <a:spLocks noChangeShapeType="1"/>
          </p:cNvSpPr>
          <p:nvPr/>
        </p:nvSpPr>
        <p:spPr bwMode="auto">
          <a:xfrm flipH="1">
            <a:off x="6248400" y="1295400"/>
            <a:ext cx="0" cy="152400"/>
          </a:xfrm>
          <a:prstGeom prst="line">
            <a:avLst/>
          </a:prstGeom>
          <a:noFill/>
          <a:ln w="9525">
            <a:solidFill>
              <a:srgbClr val="F53842"/>
            </a:solidFill>
            <a:round/>
            <a:headEnd/>
            <a:tailEnd/>
          </a:ln>
          <a:effectLst/>
        </p:spPr>
        <p:txBody>
          <a:bodyPr wrap="none" anchor="ctr">
            <a:prstTxWarp prst="textNoShape">
              <a:avLst/>
            </a:prstTxWarp>
          </a:bodyPr>
          <a:lstStyle/>
          <a:p>
            <a:endParaRPr lang="en-US"/>
          </a:p>
        </p:txBody>
      </p:sp>
      <p:sp>
        <p:nvSpPr>
          <p:cNvPr id="178184" name="Line 8"/>
          <p:cNvSpPr>
            <a:spLocks noChangeShapeType="1"/>
          </p:cNvSpPr>
          <p:nvPr/>
        </p:nvSpPr>
        <p:spPr bwMode="auto">
          <a:xfrm>
            <a:off x="1828800" y="1295400"/>
            <a:ext cx="0" cy="152400"/>
          </a:xfrm>
          <a:prstGeom prst="line">
            <a:avLst/>
          </a:prstGeom>
          <a:noFill/>
          <a:ln w="9525">
            <a:solidFill>
              <a:srgbClr val="F53842"/>
            </a:solidFill>
            <a:round/>
            <a:headEnd/>
            <a:tailEnd/>
          </a:ln>
          <a:effectLst/>
        </p:spPr>
        <p:txBody>
          <a:bodyPr wrap="none" anchor="ctr">
            <a:prstTxWarp prst="textNoShape">
              <a:avLst/>
            </a:prstTxWarp>
          </a:bodyPr>
          <a:lstStyle/>
          <a:p>
            <a:endParaRPr lang="en-US"/>
          </a:p>
        </p:txBody>
      </p:sp>
      <p:sp>
        <p:nvSpPr>
          <p:cNvPr id="178185" name="Line 9"/>
          <p:cNvSpPr>
            <a:spLocks noChangeShapeType="1"/>
          </p:cNvSpPr>
          <p:nvPr/>
        </p:nvSpPr>
        <p:spPr bwMode="auto">
          <a:xfrm>
            <a:off x="4343400" y="614363"/>
            <a:ext cx="1588" cy="71437"/>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78186" name="Text Box 10"/>
          <p:cNvSpPr txBox="1">
            <a:spLocks noChangeArrowheads="1"/>
          </p:cNvSpPr>
          <p:nvPr/>
        </p:nvSpPr>
        <p:spPr bwMode="auto">
          <a:xfrm>
            <a:off x="3505200" y="914400"/>
            <a:ext cx="14478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solidFill>
                  <a:srgbClr val="F53842"/>
                </a:solidFill>
                <a:latin typeface="Times New Roman" charset="0"/>
              </a:rPr>
              <a:t>pair of flowers</a:t>
            </a:r>
            <a:endParaRPr lang="en-US" sz="1600">
              <a:latin typeface="Times New Roman" charset="0"/>
            </a:endParaRPr>
          </a:p>
        </p:txBody>
      </p:sp>
      <p:sp>
        <p:nvSpPr>
          <p:cNvPr id="178187" name="Line 11"/>
          <p:cNvSpPr>
            <a:spLocks noChangeShapeType="1"/>
          </p:cNvSpPr>
          <p:nvPr/>
        </p:nvSpPr>
        <p:spPr bwMode="auto">
          <a:xfrm>
            <a:off x="4114800" y="1219200"/>
            <a:ext cx="0" cy="76200"/>
          </a:xfrm>
          <a:prstGeom prst="line">
            <a:avLst/>
          </a:prstGeom>
          <a:noFill/>
          <a:ln w="9525">
            <a:solidFill>
              <a:srgbClr val="F53842"/>
            </a:solidFill>
            <a:round/>
            <a:headEnd/>
            <a:tailEnd/>
          </a:ln>
          <a:effectLst/>
        </p:spPr>
        <p:txBody>
          <a:bodyPr wrap="none" anchor="ctr">
            <a:prstTxWarp prst="textNoShape">
              <a:avLst/>
            </a:prstTxWarp>
          </a:bodyPr>
          <a:lstStyle/>
          <a:p>
            <a:endParaRPr lang="en-US"/>
          </a:p>
        </p:txBody>
      </p:sp>
      <p:sp>
        <p:nvSpPr>
          <p:cNvPr id="178188" name="Text Box 12"/>
          <p:cNvSpPr txBox="1">
            <a:spLocks noChangeArrowheads="1"/>
          </p:cNvSpPr>
          <p:nvPr/>
        </p:nvSpPr>
        <p:spPr bwMode="auto">
          <a:xfrm>
            <a:off x="457200" y="5029200"/>
            <a:ext cx="8001000" cy="1004888"/>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buFont typeface="Times" charset="0"/>
              <a:buChar char="•"/>
            </a:pPr>
            <a:r>
              <a:rPr lang="en-US" sz="2400">
                <a:latin typeface="Arial" charset="0"/>
              </a:rPr>
              <a:t> The flowers occur in pairs. </a:t>
            </a:r>
          </a:p>
          <a:p>
            <a:pPr eaLnBrk="1" hangingPunct="1">
              <a:spcBef>
                <a:spcPct val="50000"/>
              </a:spcBef>
              <a:buFont typeface="Times" charset="0"/>
              <a:buNone/>
            </a:pPr>
            <a:endParaRPr lang="en-US" sz="2400">
              <a:latin typeface="Arial" charset="0"/>
            </a:endParaRPr>
          </a:p>
        </p:txBody>
      </p:sp>
      <p:pic>
        <p:nvPicPr>
          <p:cNvPr id="178189" name="Picture 13"/>
          <p:cNvPicPr>
            <a:picLocks noChangeAspect="1" noChangeArrowheads="1"/>
          </p:cNvPicPr>
          <p:nvPr/>
        </p:nvPicPr>
        <p:blipFill>
          <a:blip r:embed="rId3"/>
          <a:srcRect/>
          <a:stretch>
            <a:fillRect/>
          </a:stretch>
        </p:blipFill>
        <p:spPr bwMode="auto">
          <a:xfrm>
            <a:off x="7346950" y="715963"/>
            <a:ext cx="1568450" cy="274637"/>
          </a:xfrm>
          <a:prstGeom prst="rect">
            <a:avLst/>
          </a:prstGeom>
          <a:noFill/>
          <a:ln w="9525">
            <a:noFill/>
            <a:miter lim="800000"/>
            <a:headEnd/>
            <a:tailEnd/>
          </a:ln>
        </p:spPr>
      </p:pic>
      <p:sp>
        <p:nvSpPr>
          <p:cNvPr id="178190" name="Rectangle 14"/>
          <p:cNvSpPr>
            <a:spLocks noChangeArrowheads="1"/>
          </p:cNvSpPr>
          <p:nvPr/>
        </p:nvSpPr>
        <p:spPr bwMode="auto">
          <a:xfrm>
            <a:off x="1219200" y="152400"/>
            <a:ext cx="6858000" cy="533400"/>
          </a:xfrm>
          <a:prstGeom prst="rect">
            <a:avLst/>
          </a:prstGeom>
          <a:solidFill>
            <a:srgbClr val="FF9900"/>
          </a:solidFill>
          <a:ln w="9525">
            <a:solidFill>
              <a:schemeClr val="tx1"/>
            </a:solidFill>
            <a:miter lim="800000"/>
            <a:headEnd/>
            <a:tailEnd/>
          </a:ln>
          <a:effectLst/>
        </p:spPr>
        <p:txBody>
          <a:bodyPr lIns="0" tIns="0" rIns="0" bIns="0" anchor="b">
            <a:prstTxWarp prst="textNoShape">
              <a:avLst/>
            </a:prstTxWarp>
          </a:bodyPr>
          <a:lstStyle/>
          <a:p>
            <a:pPr algn="ctr" eaLnBrk="1" hangingPunct="1"/>
            <a:r>
              <a:rPr lang="en-US" sz="2800">
                <a:solidFill>
                  <a:schemeClr val="tx2"/>
                </a:solidFill>
                <a:latin typeface="Arial" charset="0"/>
              </a:rPr>
              <a:t>Structure of </a:t>
            </a:r>
            <a:r>
              <a:rPr lang="en-US" sz="2800" i="1">
                <a:solidFill>
                  <a:schemeClr val="tx2"/>
                </a:solidFill>
                <a:latin typeface="Arial" charset="0"/>
              </a:rPr>
              <a:t>Ischaemum muticum</a:t>
            </a:r>
            <a:endParaRPr lang="en-US" sz="4000" i="1">
              <a:solidFill>
                <a:schemeClr val="tx2"/>
              </a:solidFill>
              <a:latin typeface="Arial" charset="0"/>
            </a:endParaRPr>
          </a:p>
        </p:txBody>
      </p:sp>
      <p:pic>
        <p:nvPicPr>
          <p:cNvPr id="178191" name="Picture 15" descr="2-10 flipped"/>
          <p:cNvPicPr>
            <a:picLocks noChangeAspect="1" noChangeArrowheads="1"/>
          </p:cNvPicPr>
          <p:nvPr/>
        </p:nvPicPr>
        <p:blipFill>
          <a:blip r:embed="rId4"/>
          <a:srcRect/>
          <a:stretch>
            <a:fillRect/>
          </a:stretch>
        </p:blipFill>
        <p:spPr bwMode="auto">
          <a:xfrm>
            <a:off x="2284413" y="1644650"/>
            <a:ext cx="3949700" cy="312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0226" name="Picture 2" descr="2-10 flipped"/>
          <p:cNvPicPr>
            <a:picLocks noChangeAspect="1" noChangeArrowheads="1"/>
          </p:cNvPicPr>
          <p:nvPr/>
        </p:nvPicPr>
        <p:blipFill>
          <a:blip r:embed="rId3"/>
          <a:srcRect/>
          <a:stretch>
            <a:fillRect/>
          </a:stretch>
        </p:blipFill>
        <p:spPr bwMode="auto">
          <a:xfrm>
            <a:off x="2284413" y="1644650"/>
            <a:ext cx="3949700" cy="3121025"/>
          </a:xfrm>
          <a:prstGeom prst="rect">
            <a:avLst/>
          </a:prstGeom>
          <a:noFill/>
          <a:ln w="9525">
            <a:noFill/>
            <a:miter lim="800000"/>
            <a:headEnd/>
            <a:tailEnd/>
          </a:ln>
        </p:spPr>
      </p:pic>
      <p:sp>
        <p:nvSpPr>
          <p:cNvPr id="180227" name="Rectangle 3"/>
          <p:cNvSpPr>
            <a:spLocks noChangeArrowheads="1"/>
          </p:cNvSpPr>
          <p:nvPr/>
        </p:nvSpPr>
        <p:spPr bwMode="auto">
          <a:xfrm>
            <a:off x="0" y="6400800"/>
            <a:ext cx="9144000" cy="457200"/>
          </a:xfrm>
          <a:prstGeom prst="rect">
            <a:avLst/>
          </a:prstGeom>
          <a:solidFill>
            <a:srgbClr val="EAEBE4"/>
          </a:solidFill>
          <a:ln w="9525">
            <a:noFill/>
            <a:miter lim="800000"/>
            <a:headEnd/>
            <a:tailEnd/>
          </a:ln>
          <a:effectLst/>
        </p:spPr>
        <p:txBody>
          <a:bodyPr wrap="none" anchor="ctr">
            <a:prstTxWarp prst="textNoShape">
              <a:avLst/>
            </a:prstTxWarp>
          </a:bodyPr>
          <a:lstStyle/>
          <a:p>
            <a:pPr algn="ctr" eaLnBrk="1" hangingPunct="1"/>
            <a:endParaRPr kumimoji="1" lang="en-US" sz="2400">
              <a:latin typeface="Times New Roman" charset="0"/>
            </a:endParaRPr>
          </a:p>
        </p:txBody>
      </p:sp>
      <p:sp>
        <p:nvSpPr>
          <p:cNvPr id="180228" name="Rectangle 4"/>
          <p:cNvSpPr>
            <a:spLocks noChangeArrowheads="1"/>
          </p:cNvSpPr>
          <p:nvPr/>
        </p:nvSpPr>
        <p:spPr bwMode="auto">
          <a:xfrm>
            <a:off x="7086600" y="6477000"/>
            <a:ext cx="11430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5D7A99A0-4800-4E44-8FE8-ADBAD470442F}" type="datetime3">
              <a:rPr kumimoji="1" lang="en-US" sz="800" b="1">
                <a:solidFill>
                  <a:srgbClr val="3F3F2C"/>
                </a:solidFill>
              </a:rPr>
              <a:pPr algn="r" eaLnBrk="1" hangingPunct="1"/>
              <a:t>January 16, 10</a:t>
            </a:fld>
            <a:endParaRPr kumimoji="1" lang="en-US" sz="800" b="1">
              <a:solidFill>
                <a:srgbClr val="3F3F2C"/>
              </a:solidFill>
              <a:latin typeface="Times New Roman" charset="0"/>
            </a:endParaRPr>
          </a:p>
        </p:txBody>
      </p:sp>
      <p:sp>
        <p:nvSpPr>
          <p:cNvPr id="180229" name="Rectangle 5"/>
          <p:cNvSpPr>
            <a:spLocks noChangeArrowheads="1"/>
          </p:cNvSpPr>
          <p:nvPr/>
        </p:nvSpPr>
        <p:spPr bwMode="auto">
          <a:xfrm>
            <a:off x="152400" y="6477000"/>
            <a:ext cx="5943600" cy="152400"/>
          </a:xfrm>
          <a:prstGeom prst="rect">
            <a:avLst/>
          </a:prstGeom>
          <a:noFill/>
          <a:ln w="9525">
            <a:noFill/>
            <a:miter lim="800000"/>
            <a:headEnd/>
            <a:tailEnd/>
          </a:ln>
          <a:effectLst/>
        </p:spPr>
        <p:txBody>
          <a:bodyPr lIns="0" tIns="0" rIns="0" bIns="0">
            <a:prstTxWarp prst="textNoShape">
              <a:avLst/>
            </a:prstTxWarp>
          </a:bodyPr>
          <a:lstStyle/>
          <a:p>
            <a:pPr eaLnBrk="1" hangingPunct="1">
              <a:lnSpc>
                <a:spcPct val="90000"/>
              </a:lnSpc>
            </a:pPr>
            <a:r>
              <a:rPr kumimoji="1" lang="en-US" sz="900" b="1">
                <a:solidFill>
                  <a:srgbClr val="3F3F2C"/>
                </a:solidFill>
              </a:rPr>
              <a:t>Copyright </a:t>
            </a:r>
            <a:r>
              <a:rPr kumimoji="1" lang="en-US" sz="900" b="1">
                <a:solidFill>
                  <a:srgbClr val="3F3F2C"/>
                </a:solidFill>
              </a:rPr>
              <a:t>© 2006-2011 Marshall Cavendish International (Singapore) Pte. Ltd. </a:t>
            </a:r>
          </a:p>
        </p:txBody>
      </p:sp>
      <p:sp>
        <p:nvSpPr>
          <p:cNvPr id="180230" name="Rectangle 6"/>
          <p:cNvSpPr>
            <a:spLocks noChangeArrowheads="1"/>
          </p:cNvSpPr>
          <p:nvPr/>
        </p:nvSpPr>
        <p:spPr bwMode="auto">
          <a:xfrm>
            <a:off x="8534400" y="6477000"/>
            <a:ext cx="3048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239F433B-E76C-3942-8613-332435268082}" type="slidenum">
              <a:rPr kumimoji="1" lang="en-US" sz="900">
                <a:solidFill>
                  <a:srgbClr val="3F3F2C"/>
                </a:solidFill>
              </a:rPr>
              <a:pPr algn="r" eaLnBrk="1" hangingPunct="1"/>
              <a:t>16</a:t>
            </a:fld>
            <a:endParaRPr kumimoji="1" lang="en-US" sz="1400">
              <a:latin typeface="Arial" charset="0"/>
            </a:endParaRPr>
          </a:p>
        </p:txBody>
      </p:sp>
      <p:sp>
        <p:nvSpPr>
          <p:cNvPr id="180231" name="Text Box 7"/>
          <p:cNvSpPr txBox="1">
            <a:spLocks noChangeArrowheads="1"/>
          </p:cNvSpPr>
          <p:nvPr/>
        </p:nvSpPr>
        <p:spPr bwMode="auto">
          <a:xfrm>
            <a:off x="3276600" y="4495800"/>
            <a:ext cx="1219200" cy="5810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solidFill>
                  <a:srgbClr val="F53842"/>
                </a:solidFill>
                <a:latin typeface="Times New Roman" charset="0"/>
              </a:rPr>
              <a:t>flowering bract (scale)</a:t>
            </a:r>
            <a:endParaRPr lang="en-US" sz="1600">
              <a:latin typeface="Times New Roman" charset="0"/>
            </a:endParaRPr>
          </a:p>
        </p:txBody>
      </p:sp>
      <p:sp>
        <p:nvSpPr>
          <p:cNvPr id="180232" name="Line 8"/>
          <p:cNvSpPr>
            <a:spLocks noChangeShapeType="1"/>
          </p:cNvSpPr>
          <p:nvPr/>
        </p:nvSpPr>
        <p:spPr bwMode="auto">
          <a:xfrm flipH="1">
            <a:off x="3810000" y="3886200"/>
            <a:ext cx="38100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0233" name="Line 9"/>
          <p:cNvSpPr>
            <a:spLocks noChangeShapeType="1"/>
          </p:cNvSpPr>
          <p:nvPr/>
        </p:nvSpPr>
        <p:spPr bwMode="auto">
          <a:xfrm>
            <a:off x="1828800" y="1295400"/>
            <a:ext cx="44196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0234" name="Line 10"/>
          <p:cNvSpPr>
            <a:spLocks noChangeShapeType="1"/>
          </p:cNvSpPr>
          <p:nvPr/>
        </p:nvSpPr>
        <p:spPr bwMode="auto">
          <a:xfrm flipH="1">
            <a:off x="6248400" y="1295400"/>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0235" name="Line 11"/>
          <p:cNvSpPr>
            <a:spLocks noChangeShapeType="1"/>
          </p:cNvSpPr>
          <p:nvPr/>
        </p:nvSpPr>
        <p:spPr bwMode="auto">
          <a:xfrm>
            <a:off x="1828800" y="1295400"/>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0236" name="Line 12"/>
          <p:cNvSpPr>
            <a:spLocks noChangeShapeType="1"/>
          </p:cNvSpPr>
          <p:nvPr/>
        </p:nvSpPr>
        <p:spPr bwMode="auto">
          <a:xfrm>
            <a:off x="4343400" y="614363"/>
            <a:ext cx="1588" cy="71437"/>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0237" name="Text Box 13"/>
          <p:cNvSpPr txBox="1">
            <a:spLocks noChangeArrowheads="1"/>
          </p:cNvSpPr>
          <p:nvPr/>
        </p:nvSpPr>
        <p:spPr bwMode="auto">
          <a:xfrm>
            <a:off x="3505200" y="914400"/>
            <a:ext cx="14478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pair of flowers</a:t>
            </a:r>
          </a:p>
        </p:txBody>
      </p:sp>
      <p:sp>
        <p:nvSpPr>
          <p:cNvPr id="180238" name="Text Box 14"/>
          <p:cNvSpPr txBox="1">
            <a:spLocks noChangeArrowheads="1"/>
          </p:cNvSpPr>
          <p:nvPr/>
        </p:nvSpPr>
        <p:spPr bwMode="auto">
          <a:xfrm>
            <a:off x="457200" y="5029200"/>
            <a:ext cx="8001000" cy="1279525"/>
          </a:xfrm>
          <a:prstGeom prst="rect">
            <a:avLst/>
          </a:prstGeom>
          <a:solidFill>
            <a:srgbClr val="FFFFCC"/>
          </a:solidFill>
          <a:ln w="9525">
            <a:noFill/>
            <a:miter lim="800000"/>
            <a:headEnd/>
            <a:tailEnd/>
          </a:ln>
          <a:effectLst/>
        </p:spPr>
        <p:txBody>
          <a:bodyPr>
            <a:prstTxWarp prst="textNoShape">
              <a:avLst/>
            </a:prstTxWarp>
            <a:spAutoFit/>
          </a:bodyPr>
          <a:lstStyle/>
          <a:p>
            <a:pPr eaLnBrk="1" hangingPunct="1">
              <a:spcBef>
                <a:spcPct val="50000"/>
              </a:spcBef>
              <a:buFont typeface="Times" charset="0"/>
              <a:buChar char="•"/>
            </a:pPr>
            <a:r>
              <a:rPr lang="en-US">
                <a:latin typeface="Times New Roman" charset="0"/>
              </a:rPr>
              <a:t> The flowers occur in pairs. </a:t>
            </a:r>
          </a:p>
          <a:p>
            <a:pPr eaLnBrk="1" hangingPunct="1">
              <a:spcBef>
                <a:spcPct val="50000"/>
              </a:spcBef>
              <a:buFont typeface="Times" charset="0"/>
              <a:buChar char="•"/>
            </a:pPr>
            <a:r>
              <a:rPr lang="en-US">
                <a:latin typeface="Times New Roman" charset="0"/>
              </a:rPr>
              <a:t> </a:t>
            </a:r>
            <a:r>
              <a:rPr lang="en-US" sz="2400">
                <a:latin typeface="Arial" charset="0"/>
              </a:rPr>
              <a:t>Each </a:t>
            </a:r>
            <a:r>
              <a:rPr lang="en-US" sz="2400" i="1">
                <a:latin typeface="Arial" charset="0"/>
              </a:rPr>
              <a:t>Ischaemum</a:t>
            </a:r>
            <a:r>
              <a:rPr lang="en-US" sz="2400">
                <a:latin typeface="Arial" charset="0"/>
              </a:rPr>
              <a:t> flower is enclosed by two transparent </a:t>
            </a:r>
            <a:r>
              <a:rPr lang="en-US" sz="2400" b="1">
                <a:latin typeface="Arial" charset="0"/>
              </a:rPr>
              <a:t>flowering bracts</a:t>
            </a:r>
            <a:r>
              <a:rPr lang="en-US" sz="2400">
                <a:latin typeface="Arial" charset="0"/>
              </a:rPr>
              <a:t>.</a:t>
            </a:r>
          </a:p>
        </p:txBody>
      </p:sp>
      <p:sp>
        <p:nvSpPr>
          <p:cNvPr id="180239" name="Line 15"/>
          <p:cNvSpPr>
            <a:spLocks noChangeShapeType="1"/>
          </p:cNvSpPr>
          <p:nvPr/>
        </p:nvSpPr>
        <p:spPr bwMode="auto">
          <a:xfrm>
            <a:off x="4114800" y="1219200"/>
            <a:ext cx="0" cy="76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pic>
        <p:nvPicPr>
          <p:cNvPr id="180240" name="Picture 16"/>
          <p:cNvPicPr>
            <a:picLocks noChangeAspect="1" noChangeArrowheads="1"/>
          </p:cNvPicPr>
          <p:nvPr/>
        </p:nvPicPr>
        <p:blipFill>
          <a:blip r:embed="rId4"/>
          <a:srcRect/>
          <a:stretch>
            <a:fillRect/>
          </a:stretch>
        </p:blipFill>
        <p:spPr bwMode="auto">
          <a:xfrm>
            <a:off x="7346950" y="715963"/>
            <a:ext cx="1568450" cy="274637"/>
          </a:xfrm>
          <a:prstGeom prst="rect">
            <a:avLst/>
          </a:prstGeom>
          <a:noFill/>
          <a:ln w="9525">
            <a:noFill/>
            <a:miter lim="800000"/>
            <a:headEnd/>
            <a:tailEnd/>
          </a:ln>
        </p:spPr>
      </p:pic>
      <p:sp>
        <p:nvSpPr>
          <p:cNvPr id="180241" name="Rectangle 17"/>
          <p:cNvSpPr>
            <a:spLocks noChangeArrowheads="1"/>
          </p:cNvSpPr>
          <p:nvPr/>
        </p:nvSpPr>
        <p:spPr bwMode="auto">
          <a:xfrm>
            <a:off x="1219200" y="152400"/>
            <a:ext cx="6858000" cy="533400"/>
          </a:xfrm>
          <a:prstGeom prst="rect">
            <a:avLst/>
          </a:prstGeom>
          <a:solidFill>
            <a:srgbClr val="FF9900"/>
          </a:solidFill>
          <a:ln w="9525">
            <a:solidFill>
              <a:schemeClr val="tx1"/>
            </a:solidFill>
            <a:miter lim="800000"/>
            <a:headEnd/>
            <a:tailEnd/>
          </a:ln>
          <a:effectLst/>
        </p:spPr>
        <p:txBody>
          <a:bodyPr lIns="0" tIns="0" rIns="0" bIns="0" anchor="b">
            <a:prstTxWarp prst="textNoShape">
              <a:avLst/>
            </a:prstTxWarp>
          </a:bodyPr>
          <a:lstStyle/>
          <a:p>
            <a:pPr algn="ctr" eaLnBrk="1" hangingPunct="1"/>
            <a:r>
              <a:rPr lang="en-US" sz="2800">
                <a:solidFill>
                  <a:schemeClr val="tx2"/>
                </a:solidFill>
                <a:latin typeface="Arial" charset="0"/>
              </a:rPr>
              <a:t>Structure of </a:t>
            </a:r>
            <a:r>
              <a:rPr lang="en-US" sz="2800" i="1">
                <a:solidFill>
                  <a:schemeClr val="tx2"/>
                </a:solidFill>
                <a:latin typeface="Arial" charset="0"/>
              </a:rPr>
              <a:t>Ischaemum muticum</a:t>
            </a:r>
            <a:endParaRPr lang="en-US" sz="4000" i="1">
              <a:solidFill>
                <a:schemeClr val="tx2"/>
              </a:solidFill>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2274" name="Picture 2" descr="2-10 flipped"/>
          <p:cNvPicPr>
            <a:picLocks noChangeAspect="1" noChangeArrowheads="1"/>
          </p:cNvPicPr>
          <p:nvPr/>
        </p:nvPicPr>
        <p:blipFill>
          <a:blip r:embed="rId3"/>
          <a:srcRect/>
          <a:stretch>
            <a:fillRect/>
          </a:stretch>
        </p:blipFill>
        <p:spPr bwMode="auto">
          <a:xfrm>
            <a:off x="2284413" y="1644650"/>
            <a:ext cx="3949700" cy="3121025"/>
          </a:xfrm>
          <a:prstGeom prst="rect">
            <a:avLst/>
          </a:prstGeom>
          <a:noFill/>
          <a:ln w="9525">
            <a:noFill/>
            <a:miter lim="800000"/>
            <a:headEnd/>
            <a:tailEnd/>
          </a:ln>
        </p:spPr>
      </p:pic>
      <p:sp>
        <p:nvSpPr>
          <p:cNvPr id="182275" name="Rectangle 3"/>
          <p:cNvSpPr>
            <a:spLocks noChangeArrowheads="1"/>
          </p:cNvSpPr>
          <p:nvPr/>
        </p:nvSpPr>
        <p:spPr bwMode="auto">
          <a:xfrm>
            <a:off x="0" y="6400800"/>
            <a:ext cx="9144000" cy="457200"/>
          </a:xfrm>
          <a:prstGeom prst="rect">
            <a:avLst/>
          </a:prstGeom>
          <a:solidFill>
            <a:srgbClr val="EAEBE4"/>
          </a:solidFill>
          <a:ln w="9525">
            <a:noFill/>
            <a:miter lim="800000"/>
            <a:headEnd/>
            <a:tailEnd/>
          </a:ln>
          <a:effectLst/>
        </p:spPr>
        <p:txBody>
          <a:bodyPr wrap="none" anchor="ctr">
            <a:prstTxWarp prst="textNoShape">
              <a:avLst/>
            </a:prstTxWarp>
          </a:bodyPr>
          <a:lstStyle/>
          <a:p>
            <a:pPr algn="ctr" eaLnBrk="1" hangingPunct="1"/>
            <a:endParaRPr kumimoji="1" lang="en-US" sz="2400">
              <a:latin typeface="Times New Roman" charset="0"/>
            </a:endParaRPr>
          </a:p>
        </p:txBody>
      </p:sp>
      <p:sp>
        <p:nvSpPr>
          <p:cNvPr id="182276" name="Rectangle 4"/>
          <p:cNvSpPr>
            <a:spLocks noChangeArrowheads="1"/>
          </p:cNvSpPr>
          <p:nvPr/>
        </p:nvSpPr>
        <p:spPr bwMode="auto">
          <a:xfrm>
            <a:off x="7086600" y="6477000"/>
            <a:ext cx="11430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2E61A9FC-AF27-8C46-ADFF-D43164F140AF}" type="datetime3">
              <a:rPr kumimoji="1" lang="en-US" sz="800" b="1">
                <a:solidFill>
                  <a:srgbClr val="3F3F2C"/>
                </a:solidFill>
              </a:rPr>
              <a:pPr algn="r" eaLnBrk="1" hangingPunct="1"/>
              <a:t>January 16, 10</a:t>
            </a:fld>
            <a:endParaRPr kumimoji="1" lang="en-US" sz="800" b="1">
              <a:solidFill>
                <a:srgbClr val="3F3F2C"/>
              </a:solidFill>
              <a:latin typeface="Times New Roman" charset="0"/>
            </a:endParaRPr>
          </a:p>
        </p:txBody>
      </p:sp>
      <p:sp>
        <p:nvSpPr>
          <p:cNvPr id="182277" name="Rectangle 5"/>
          <p:cNvSpPr>
            <a:spLocks noChangeArrowheads="1"/>
          </p:cNvSpPr>
          <p:nvPr/>
        </p:nvSpPr>
        <p:spPr bwMode="auto">
          <a:xfrm>
            <a:off x="152400" y="6477000"/>
            <a:ext cx="5943600" cy="152400"/>
          </a:xfrm>
          <a:prstGeom prst="rect">
            <a:avLst/>
          </a:prstGeom>
          <a:noFill/>
          <a:ln w="9525">
            <a:noFill/>
            <a:miter lim="800000"/>
            <a:headEnd/>
            <a:tailEnd/>
          </a:ln>
          <a:effectLst/>
        </p:spPr>
        <p:txBody>
          <a:bodyPr lIns="0" tIns="0" rIns="0" bIns="0">
            <a:prstTxWarp prst="textNoShape">
              <a:avLst/>
            </a:prstTxWarp>
          </a:bodyPr>
          <a:lstStyle/>
          <a:p>
            <a:pPr eaLnBrk="1" hangingPunct="1">
              <a:lnSpc>
                <a:spcPct val="90000"/>
              </a:lnSpc>
            </a:pPr>
            <a:r>
              <a:rPr kumimoji="1" lang="en-US" sz="900" b="1">
                <a:solidFill>
                  <a:srgbClr val="3F3F2C"/>
                </a:solidFill>
              </a:rPr>
              <a:t>Copyright </a:t>
            </a:r>
            <a:r>
              <a:rPr kumimoji="1" lang="en-US" sz="900" b="1">
                <a:solidFill>
                  <a:srgbClr val="3F3F2C"/>
                </a:solidFill>
              </a:rPr>
              <a:t>© 2006-2011 Marshall Cavendish International (Singapore) Pte. Ltd. </a:t>
            </a:r>
          </a:p>
        </p:txBody>
      </p:sp>
      <p:sp>
        <p:nvSpPr>
          <p:cNvPr id="182278" name="Rectangle 6"/>
          <p:cNvSpPr>
            <a:spLocks noChangeArrowheads="1"/>
          </p:cNvSpPr>
          <p:nvPr/>
        </p:nvSpPr>
        <p:spPr bwMode="auto">
          <a:xfrm>
            <a:off x="8534400" y="6477000"/>
            <a:ext cx="3048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7E6B45A8-3AFF-694B-B7A0-5244D30D8F54}" type="slidenum">
              <a:rPr kumimoji="1" lang="en-US" sz="900">
                <a:solidFill>
                  <a:srgbClr val="3F3F2C"/>
                </a:solidFill>
              </a:rPr>
              <a:pPr algn="r" eaLnBrk="1" hangingPunct="1"/>
              <a:t>17</a:t>
            </a:fld>
            <a:endParaRPr kumimoji="1" lang="en-US" sz="1400">
              <a:latin typeface="Arial" charset="0"/>
            </a:endParaRPr>
          </a:p>
        </p:txBody>
      </p:sp>
      <p:sp>
        <p:nvSpPr>
          <p:cNvPr id="182279" name="Line 7"/>
          <p:cNvSpPr>
            <a:spLocks noChangeShapeType="1"/>
          </p:cNvSpPr>
          <p:nvPr/>
        </p:nvSpPr>
        <p:spPr bwMode="auto">
          <a:xfrm flipV="1">
            <a:off x="2971800" y="3733800"/>
            <a:ext cx="990600" cy="533400"/>
          </a:xfrm>
          <a:prstGeom prst="line">
            <a:avLst/>
          </a:prstGeom>
          <a:noFill/>
          <a:ln w="9525">
            <a:solidFill>
              <a:srgbClr val="F53842"/>
            </a:solidFill>
            <a:round/>
            <a:headEnd/>
            <a:tailEnd/>
          </a:ln>
          <a:effectLst/>
        </p:spPr>
        <p:txBody>
          <a:bodyPr>
            <a:prstTxWarp prst="textNoShape">
              <a:avLst/>
            </a:prstTxWarp>
          </a:bodyPr>
          <a:lstStyle/>
          <a:p>
            <a:endParaRPr lang="en-US"/>
          </a:p>
        </p:txBody>
      </p:sp>
      <p:sp>
        <p:nvSpPr>
          <p:cNvPr id="182280" name="Text Box 8"/>
          <p:cNvSpPr txBox="1">
            <a:spLocks noChangeArrowheads="1"/>
          </p:cNvSpPr>
          <p:nvPr/>
        </p:nvSpPr>
        <p:spPr bwMode="auto">
          <a:xfrm>
            <a:off x="2209800" y="4121150"/>
            <a:ext cx="890588"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solidFill>
                  <a:srgbClr val="F53842"/>
                </a:solidFill>
                <a:latin typeface="Times New Roman" charset="0"/>
              </a:rPr>
              <a:t>lodicule</a:t>
            </a:r>
          </a:p>
        </p:txBody>
      </p:sp>
      <p:sp>
        <p:nvSpPr>
          <p:cNvPr id="182281" name="Line 9"/>
          <p:cNvSpPr>
            <a:spLocks noChangeShapeType="1"/>
          </p:cNvSpPr>
          <p:nvPr/>
        </p:nvSpPr>
        <p:spPr bwMode="auto">
          <a:xfrm>
            <a:off x="5638800" y="2590800"/>
            <a:ext cx="838200" cy="0"/>
          </a:xfrm>
          <a:prstGeom prst="line">
            <a:avLst/>
          </a:prstGeom>
          <a:noFill/>
          <a:ln w="9525">
            <a:solidFill>
              <a:srgbClr val="F53842"/>
            </a:solidFill>
            <a:round/>
            <a:headEnd/>
            <a:tailEnd/>
          </a:ln>
          <a:effectLst/>
        </p:spPr>
        <p:txBody>
          <a:bodyPr>
            <a:prstTxWarp prst="textNoShape">
              <a:avLst/>
            </a:prstTxWarp>
          </a:bodyPr>
          <a:lstStyle/>
          <a:p>
            <a:endParaRPr lang="en-US"/>
          </a:p>
        </p:txBody>
      </p:sp>
      <p:sp>
        <p:nvSpPr>
          <p:cNvPr id="182282" name="Text Box 10"/>
          <p:cNvSpPr txBox="1">
            <a:spLocks noChangeArrowheads="1"/>
          </p:cNvSpPr>
          <p:nvPr/>
        </p:nvSpPr>
        <p:spPr bwMode="auto">
          <a:xfrm>
            <a:off x="3276600" y="4495800"/>
            <a:ext cx="1219200" cy="5810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flowering bract (scale)</a:t>
            </a:r>
          </a:p>
        </p:txBody>
      </p:sp>
      <p:sp>
        <p:nvSpPr>
          <p:cNvPr id="182283" name="Text Box 11"/>
          <p:cNvSpPr txBox="1">
            <a:spLocks noChangeArrowheads="1"/>
          </p:cNvSpPr>
          <p:nvPr/>
        </p:nvSpPr>
        <p:spPr bwMode="auto">
          <a:xfrm>
            <a:off x="6477000" y="2209800"/>
            <a:ext cx="1905000" cy="82550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solidFill>
                  <a:srgbClr val="F53842"/>
                </a:solidFill>
                <a:latin typeface="Times New Roman" charset="0"/>
              </a:rPr>
              <a:t>feathery stigmas hanging out of the bracts</a:t>
            </a:r>
          </a:p>
        </p:txBody>
      </p:sp>
      <p:sp>
        <p:nvSpPr>
          <p:cNvPr id="182284" name="Line 12"/>
          <p:cNvSpPr>
            <a:spLocks noChangeShapeType="1"/>
          </p:cNvSpPr>
          <p:nvPr/>
        </p:nvSpPr>
        <p:spPr bwMode="auto">
          <a:xfrm flipH="1" flipV="1">
            <a:off x="3733800" y="2286000"/>
            <a:ext cx="404813" cy="257175"/>
          </a:xfrm>
          <a:prstGeom prst="line">
            <a:avLst/>
          </a:prstGeom>
          <a:noFill/>
          <a:ln w="9525">
            <a:solidFill>
              <a:srgbClr val="F53842"/>
            </a:solidFill>
            <a:round/>
            <a:headEnd/>
            <a:tailEnd/>
          </a:ln>
          <a:effectLst/>
        </p:spPr>
        <p:txBody>
          <a:bodyPr>
            <a:prstTxWarp prst="textNoShape">
              <a:avLst/>
            </a:prstTxWarp>
          </a:bodyPr>
          <a:lstStyle/>
          <a:p>
            <a:endParaRPr lang="en-US"/>
          </a:p>
        </p:txBody>
      </p:sp>
      <p:sp>
        <p:nvSpPr>
          <p:cNvPr id="182285" name="Text Box 13"/>
          <p:cNvSpPr txBox="1">
            <a:spLocks noChangeArrowheads="1"/>
          </p:cNvSpPr>
          <p:nvPr/>
        </p:nvSpPr>
        <p:spPr bwMode="auto">
          <a:xfrm>
            <a:off x="3048000" y="2057400"/>
            <a:ext cx="75565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solidFill>
                  <a:srgbClr val="F53842"/>
                </a:solidFill>
                <a:latin typeface="Times New Roman" charset="0"/>
              </a:rPr>
              <a:t>anther</a:t>
            </a:r>
            <a:endParaRPr lang="en-US" sz="1600">
              <a:latin typeface="Times New Roman" charset="0"/>
            </a:endParaRPr>
          </a:p>
        </p:txBody>
      </p:sp>
      <p:sp>
        <p:nvSpPr>
          <p:cNvPr id="182286" name="Line 14"/>
          <p:cNvSpPr>
            <a:spLocks noChangeShapeType="1"/>
          </p:cNvSpPr>
          <p:nvPr/>
        </p:nvSpPr>
        <p:spPr bwMode="auto">
          <a:xfrm>
            <a:off x="5029200" y="2209800"/>
            <a:ext cx="1447800" cy="381000"/>
          </a:xfrm>
          <a:prstGeom prst="line">
            <a:avLst/>
          </a:prstGeom>
          <a:noFill/>
          <a:ln w="9525">
            <a:solidFill>
              <a:srgbClr val="F53842"/>
            </a:solidFill>
            <a:round/>
            <a:headEnd/>
            <a:tailEnd/>
          </a:ln>
          <a:effectLst/>
        </p:spPr>
        <p:txBody>
          <a:bodyPr>
            <a:prstTxWarp prst="textNoShape">
              <a:avLst/>
            </a:prstTxWarp>
          </a:bodyPr>
          <a:lstStyle/>
          <a:p>
            <a:endParaRPr lang="en-US"/>
          </a:p>
        </p:txBody>
      </p:sp>
      <p:sp>
        <p:nvSpPr>
          <p:cNvPr id="182287" name="Line 15"/>
          <p:cNvSpPr>
            <a:spLocks noChangeShapeType="1"/>
          </p:cNvSpPr>
          <p:nvPr/>
        </p:nvSpPr>
        <p:spPr bwMode="auto">
          <a:xfrm flipH="1">
            <a:off x="3810000" y="3886200"/>
            <a:ext cx="38100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2288" name="Line 16"/>
          <p:cNvSpPr>
            <a:spLocks noChangeShapeType="1"/>
          </p:cNvSpPr>
          <p:nvPr/>
        </p:nvSpPr>
        <p:spPr bwMode="auto">
          <a:xfrm>
            <a:off x="5486400" y="2819400"/>
            <a:ext cx="1028700" cy="633413"/>
          </a:xfrm>
          <a:prstGeom prst="line">
            <a:avLst/>
          </a:prstGeom>
          <a:noFill/>
          <a:ln w="9525">
            <a:solidFill>
              <a:srgbClr val="F53842"/>
            </a:solidFill>
            <a:round/>
            <a:headEnd/>
            <a:tailEnd/>
          </a:ln>
          <a:effectLst/>
        </p:spPr>
        <p:txBody>
          <a:bodyPr wrap="none" anchor="ctr">
            <a:prstTxWarp prst="textNoShape">
              <a:avLst/>
            </a:prstTxWarp>
          </a:bodyPr>
          <a:lstStyle/>
          <a:p>
            <a:endParaRPr lang="en-US"/>
          </a:p>
        </p:txBody>
      </p:sp>
      <p:sp>
        <p:nvSpPr>
          <p:cNvPr id="182289" name="Text Box 17"/>
          <p:cNvSpPr txBox="1">
            <a:spLocks noChangeArrowheads="1"/>
          </p:cNvSpPr>
          <p:nvPr/>
        </p:nvSpPr>
        <p:spPr bwMode="auto">
          <a:xfrm>
            <a:off x="6553200" y="3352800"/>
            <a:ext cx="144145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solidFill>
                  <a:srgbClr val="F53842"/>
                </a:solidFill>
                <a:latin typeface="Times New Roman" charset="0"/>
              </a:rPr>
              <a:t>filament</a:t>
            </a:r>
            <a:endParaRPr lang="en-US" sz="1600">
              <a:latin typeface="Times New Roman" charset="0"/>
            </a:endParaRPr>
          </a:p>
        </p:txBody>
      </p:sp>
      <p:sp>
        <p:nvSpPr>
          <p:cNvPr id="182290" name="Line 18"/>
          <p:cNvSpPr>
            <a:spLocks noChangeShapeType="1"/>
          </p:cNvSpPr>
          <p:nvPr/>
        </p:nvSpPr>
        <p:spPr bwMode="auto">
          <a:xfrm>
            <a:off x="4648200" y="1447800"/>
            <a:ext cx="1295400" cy="685800"/>
          </a:xfrm>
          <a:prstGeom prst="line">
            <a:avLst/>
          </a:prstGeom>
          <a:noFill/>
          <a:ln w="9525">
            <a:solidFill>
              <a:srgbClr val="F53842"/>
            </a:solidFill>
            <a:round/>
            <a:headEnd/>
            <a:tailEnd/>
          </a:ln>
          <a:effectLst/>
        </p:spPr>
        <p:txBody>
          <a:bodyPr wrap="none" anchor="ctr">
            <a:prstTxWarp prst="textNoShape">
              <a:avLst/>
            </a:prstTxWarp>
          </a:bodyPr>
          <a:lstStyle/>
          <a:p>
            <a:endParaRPr lang="en-US"/>
          </a:p>
        </p:txBody>
      </p:sp>
      <p:sp>
        <p:nvSpPr>
          <p:cNvPr id="182291" name="Line 19"/>
          <p:cNvSpPr>
            <a:spLocks noChangeShapeType="1"/>
          </p:cNvSpPr>
          <p:nvPr/>
        </p:nvSpPr>
        <p:spPr bwMode="auto">
          <a:xfrm flipH="1">
            <a:off x="5257800" y="1600200"/>
            <a:ext cx="76200" cy="152400"/>
          </a:xfrm>
          <a:prstGeom prst="line">
            <a:avLst/>
          </a:prstGeom>
          <a:noFill/>
          <a:ln w="9525">
            <a:solidFill>
              <a:srgbClr val="F53842"/>
            </a:solidFill>
            <a:round/>
            <a:headEnd/>
            <a:tailEnd/>
          </a:ln>
          <a:effectLst/>
        </p:spPr>
        <p:txBody>
          <a:bodyPr wrap="none" anchor="ctr">
            <a:prstTxWarp prst="textNoShape">
              <a:avLst/>
            </a:prstTxWarp>
          </a:bodyPr>
          <a:lstStyle/>
          <a:p>
            <a:endParaRPr lang="en-US"/>
          </a:p>
        </p:txBody>
      </p:sp>
      <p:sp>
        <p:nvSpPr>
          <p:cNvPr id="182292" name="Line 20"/>
          <p:cNvSpPr>
            <a:spLocks noChangeShapeType="1"/>
          </p:cNvSpPr>
          <p:nvPr/>
        </p:nvSpPr>
        <p:spPr bwMode="auto">
          <a:xfrm flipH="1">
            <a:off x="4572000" y="1447800"/>
            <a:ext cx="76200" cy="152400"/>
          </a:xfrm>
          <a:prstGeom prst="line">
            <a:avLst/>
          </a:prstGeom>
          <a:noFill/>
          <a:ln w="9525">
            <a:solidFill>
              <a:srgbClr val="F53842"/>
            </a:solidFill>
            <a:round/>
            <a:headEnd/>
            <a:tailEnd/>
          </a:ln>
          <a:effectLst/>
        </p:spPr>
        <p:txBody>
          <a:bodyPr wrap="none" anchor="ctr">
            <a:prstTxWarp prst="textNoShape">
              <a:avLst/>
            </a:prstTxWarp>
          </a:bodyPr>
          <a:lstStyle/>
          <a:p>
            <a:endParaRPr lang="en-US"/>
          </a:p>
        </p:txBody>
      </p:sp>
      <p:sp>
        <p:nvSpPr>
          <p:cNvPr id="182293" name="Text Box 21"/>
          <p:cNvSpPr txBox="1">
            <a:spLocks noChangeArrowheads="1"/>
          </p:cNvSpPr>
          <p:nvPr/>
        </p:nvSpPr>
        <p:spPr bwMode="auto">
          <a:xfrm>
            <a:off x="5334000" y="1371600"/>
            <a:ext cx="20574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solidFill>
                  <a:srgbClr val="F53842"/>
                </a:solidFill>
                <a:latin typeface="Times New Roman" charset="0"/>
              </a:rPr>
              <a:t>upper bisexual flower</a:t>
            </a:r>
            <a:endParaRPr lang="en-US" sz="1600">
              <a:latin typeface="Times New Roman" charset="0"/>
            </a:endParaRPr>
          </a:p>
        </p:txBody>
      </p:sp>
      <p:sp>
        <p:nvSpPr>
          <p:cNvPr id="182294" name="Line 22"/>
          <p:cNvSpPr>
            <a:spLocks noChangeShapeType="1"/>
          </p:cNvSpPr>
          <p:nvPr/>
        </p:nvSpPr>
        <p:spPr bwMode="auto">
          <a:xfrm>
            <a:off x="1828800" y="1295400"/>
            <a:ext cx="44196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2295" name="Line 23"/>
          <p:cNvSpPr>
            <a:spLocks noChangeShapeType="1"/>
          </p:cNvSpPr>
          <p:nvPr/>
        </p:nvSpPr>
        <p:spPr bwMode="auto">
          <a:xfrm flipH="1">
            <a:off x="6248400" y="1295400"/>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2296" name="Line 24"/>
          <p:cNvSpPr>
            <a:spLocks noChangeShapeType="1"/>
          </p:cNvSpPr>
          <p:nvPr/>
        </p:nvSpPr>
        <p:spPr bwMode="auto">
          <a:xfrm>
            <a:off x="1828800" y="1295400"/>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2297" name="Line 25"/>
          <p:cNvSpPr>
            <a:spLocks noChangeShapeType="1"/>
          </p:cNvSpPr>
          <p:nvPr/>
        </p:nvSpPr>
        <p:spPr bwMode="auto">
          <a:xfrm>
            <a:off x="4343400" y="614363"/>
            <a:ext cx="1588" cy="71437"/>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2298" name="Text Box 26"/>
          <p:cNvSpPr txBox="1">
            <a:spLocks noChangeArrowheads="1"/>
          </p:cNvSpPr>
          <p:nvPr/>
        </p:nvSpPr>
        <p:spPr bwMode="auto">
          <a:xfrm>
            <a:off x="3505200" y="914400"/>
            <a:ext cx="14478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pair of flowers</a:t>
            </a:r>
          </a:p>
        </p:txBody>
      </p:sp>
      <p:sp>
        <p:nvSpPr>
          <p:cNvPr id="182299" name="Text Box 27"/>
          <p:cNvSpPr txBox="1">
            <a:spLocks noChangeArrowheads="1"/>
          </p:cNvSpPr>
          <p:nvPr/>
        </p:nvSpPr>
        <p:spPr bwMode="auto">
          <a:xfrm>
            <a:off x="457200" y="5029200"/>
            <a:ext cx="8001000" cy="1735138"/>
          </a:xfrm>
          <a:prstGeom prst="rect">
            <a:avLst/>
          </a:prstGeom>
          <a:solidFill>
            <a:srgbClr val="FFFFCC"/>
          </a:solidFill>
          <a:ln w="9525">
            <a:noFill/>
            <a:miter lim="800000"/>
            <a:headEnd/>
            <a:tailEnd/>
          </a:ln>
          <a:effectLst/>
        </p:spPr>
        <p:txBody>
          <a:bodyPr>
            <a:prstTxWarp prst="textNoShape">
              <a:avLst/>
            </a:prstTxWarp>
            <a:spAutoFit/>
          </a:bodyPr>
          <a:lstStyle/>
          <a:p>
            <a:pPr eaLnBrk="1" hangingPunct="1">
              <a:spcBef>
                <a:spcPct val="50000"/>
              </a:spcBef>
              <a:buFont typeface="Times" charset="0"/>
              <a:buChar char="•"/>
            </a:pPr>
            <a:r>
              <a:rPr lang="en-US" sz="2400">
                <a:latin typeface="Arial" charset="0"/>
              </a:rPr>
              <a:t> The upper flower is bisexual. It consists of an ovary with two long feathery stigmas, three stamens and two tiny structures called </a:t>
            </a:r>
            <a:r>
              <a:rPr lang="en-US" sz="2400" b="1">
                <a:latin typeface="Arial" charset="0"/>
              </a:rPr>
              <a:t>lodicules</a:t>
            </a:r>
            <a:r>
              <a:rPr lang="en-US" sz="2400">
                <a:latin typeface="Arial" charset="0"/>
              </a:rPr>
              <a:t> at the base of the ovary.</a:t>
            </a:r>
          </a:p>
          <a:p>
            <a:pPr eaLnBrk="1" hangingPunct="1">
              <a:spcBef>
                <a:spcPct val="50000"/>
              </a:spcBef>
              <a:buFont typeface="Times" charset="0"/>
              <a:buNone/>
            </a:pPr>
            <a:endParaRPr lang="en-US" sz="2400">
              <a:latin typeface="Arial" charset="0"/>
            </a:endParaRPr>
          </a:p>
        </p:txBody>
      </p:sp>
      <p:sp>
        <p:nvSpPr>
          <p:cNvPr id="182300" name="Line 28"/>
          <p:cNvSpPr>
            <a:spLocks noChangeShapeType="1"/>
          </p:cNvSpPr>
          <p:nvPr/>
        </p:nvSpPr>
        <p:spPr bwMode="auto">
          <a:xfrm flipH="1">
            <a:off x="5867400" y="2133600"/>
            <a:ext cx="76200" cy="152400"/>
          </a:xfrm>
          <a:prstGeom prst="line">
            <a:avLst/>
          </a:prstGeom>
          <a:noFill/>
          <a:ln w="9525">
            <a:solidFill>
              <a:srgbClr val="F53842"/>
            </a:solidFill>
            <a:round/>
            <a:headEnd/>
            <a:tailEnd/>
          </a:ln>
          <a:effectLst/>
        </p:spPr>
        <p:txBody>
          <a:bodyPr wrap="none" anchor="ctr">
            <a:prstTxWarp prst="textNoShape">
              <a:avLst/>
            </a:prstTxWarp>
          </a:bodyPr>
          <a:lstStyle/>
          <a:p>
            <a:endParaRPr lang="en-US"/>
          </a:p>
        </p:txBody>
      </p:sp>
      <p:sp>
        <p:nvSpPr>
          <p:cNvPr id="182301" name="Line 29"/>
          <p:cNvSpPr>
            <a:spLocks noChangeShapeType="1"/>
          </p:cNvSpPr>
          <p:nvPr/>
        </p:nvSpPr>
        <p:spPr bwMode="auto">
          <a:xfrm>
            <a:off x="4114800" y="1219200"/>
            <a:ext cx="0" cy="76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pic>
        <p:nvPicPr>
          <p:cNvPr id="182302" name="Picture 30"/>
          <p:cNvPicPr>
            <a:picLocks noChangeAspect="1" noChangeArrowheads="1"/>
          </p:cNvPicPr>
          <p:nvPr/>
        </p:nvPicPr>
        <p:blipFill>
          <a:blip r:embed="rId4"/>
          <a:srcRect/>
          <a:stretch>
            <a:fillRect/>
          </a:stretch>
        </p:blipFill>
        <p:spPr bwMode="auto">
          <a:xfrm>
            <a:off x="7346950" y="715963"/>
            <a:ext cx="1568450" cy="274637"/>
          </a:xfrm>
          <a:prstGeom prst="rect">
            <a:avLst/>
          </a:prstGeom>
          <a:noFill/>
          <a:ln w="9525">
            <a:noFill/>
            <a:miter lim="800000"/>
            <a:headEnd/>
            <a:tailEnd/>
          </a:ln>
        </p:spPr>
      </p:pic>
      <p:sp>
        <p:nvSpPr>
          <p:cNvPr id="182303" name="Rectangle 31"/>
          <p:cNvSpPr>
            <a:spLocks noChangeArrowheads="1"/>
          </p:cNvSpPr>
          <p:nvPr/>
        </p:nvSpPr>
        <p:spPr bwMode="auto">
          <a:xfrm>
            <a:off x="1219200" y="152400"/>
            <a:ext cx="6858000" cy="533400"/>
          </a:xfrm>
          <a:prstGeom prst="rect">
            <a:avLst/>
          </a:prstGeom>
          <a:solidFill>
            <a:srgbClr val="FF9900"/>
          </a:solidFill>
          <a:ln w="9525">
            <a:solidFill>
              <a:schemeClr val="tx1"/>
            </a:solidFill>
            <a:miter lim="800000"/>
            <a:headEnd/>
            <a:tailEnd/>
          </a:ln>
          <a:effectLst/>
        </p:spPr>
        <p:txBody>
          <a:bodyPr lIns="0" tIns="0" rIns="0" bIns="0" anchor="b">
            <a:prstTxWarp prst="textNoShape">
              <a:avLst/>
            </a:prstTxWarp>
          </a:bodyPr>
          <a:lstStyle/>
          <a:p>
            <a:pPr algn="ctr" eaLnBrk="1" hangingPunct="1"/>
            <a:r>
              <a:rPr lang="en-US" sz="2800">
                <a:solidFill>
                  <a:schemeClr val="tx2"/>
                </a:solidFill>
                <a:latin typeface="Arial" charset="0"/>
              </a:rPr>
              <a:t>Structure of </a:t>
            </a:r>
            <a:r>
              <a:rPr lang="en-US" sz="2800" i="1">
                <a:solidFill>
                  <a:schemeClr val="tx2"/>
                </a:solidFill>
                <a:latin typeface="Arial" charset="0"/>
              </a:rPr>
              <a:t>Ischaemum muticum</a:t>
            </a:r>
            <a:endParaRPr lang="en-US" sz="4000" i="1">
              <a:solidFill>
                <a:schemeClr val="tx2"/>
              </a:solidFill>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22" name="Picture 2" descr="2-10 flipped"/>
          <p:cNvPicPr>
            <a:picLocks noChangeAspect="1" noChangeArrowheads="1"/>
          </p:cNvPicPr>
          <p:nvPr/>
        </p:nvPicPr>
        <p:blipFill>
          <a:blip r:embed="rId3"/>
          <a:srcRect/>
          <a:stretch>
            <a:fillRect/>
          </a:stretch>
        </p:blipFill>
        <p:spPr bwMode="auto">
          <a:xfrm>
            <a:off x="2284413" y="1644650"/>
            <a:ext cx="3949700" cy="3121025"/>
          </a:xfrm>
          <a:prstGeom prst="rect">
            <a:avLst/>
          </a:prstGeom>
          <a:noFill/>
          <a:ln w="9525">
            <a:noFill/>
            <a:miter lim="800000"/>
            <a:headEnd/>
            <a:tailEnd/>
          </a:ln>
        </p:spPr>
      </p:pic>
      <p:sp>
        <p:nvSpPr>
          <p:cNvPr id="184323" name="Rectangle 3"/>
          <p:cNvSpPr>
            <a:spLocks noChangeArrowheads="1"/>
          </p:cNvSpPr>
          <p:nvPr/>
        </p:nvSpPr>
        <p:spPr bwMode="auto">
          <a:xfrm>
            <a:off x="0" y="6400800"/>
            <a:ext cx="9144000" cy="457200"/>
          </a:xfrm>
          <a:prstGeom prst="rect">
            <a:avLst/>
          </a:prstGeom>
          <a:solidFill>
            <a:srgbClr val="EAEBE4"/>
          </a:solidFill>
          <a:ln w="9525">
            <a:noFill/>
            <a:miter lim="800000"/>
            <a:headEnd/>
            <a:tailEnd/>
          </a:ln>
          <a:effectLst/>
        </p:spPr>
        <p:txBody>
          <a:bodyPr wrap="none" anchor="ctr">
            <a:prstTxWarp prst="textNoShape">
              <a:avLst/>
            </a:prstTxWarp>
          </a:bodyPr>
          <a:lstStyle/>
          <a:p>
            <a:pPr algn="ctr" eaLnBrk="1" hangingPunct="1"/>
            <a:endParaRPr kumimoji="1" lang="en-US" sz="2400">
              <a:latin typeface="Times New Roman" charset="0"/>
            </a:endParaRPr>
          </a:p>
        </p:txBody>
      </p:sp>
      <p:sp>
        <p:nvSpPr>
          <p:cNvPr id="184324" name="Rectangle 4"/>
          <p:cNvSpPr>
            <a:spLocks noChangeArrowheads="1"/>
          </p:cNvSpPr>
          <p:nvPr/>
        </p:nvSpPr>
        <p:spPr bwMode="auto">
          <a:xfrm>
            <a:off x="7086600" y="6477000"/>
            <a:ext cx="11430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06121B90-2C06-DE47-B683-E3356896A4BD}" type="datetime3">
              <a:rPr kumimoji="1" lang="en-US" sz="800" b="1">
                <a:solidFill>
                  <a:srgbClr val="3F3F2C"/>
                </a:solidFill>
              </a:rPr>
              <a:pPr algn="r" eaLnBrk="1" hangingPunct="1"/>
              <a:t>January 16, 10</a:t>
            </a:fld>
            <a:endParaRPr kumimoji="1" lang="en-US" sz="800" b="1">
              <a:solidFill>
                <a:srgbClr val="3F3F2C"/>
              </a:solidFill>
              <a:latin typeface="Times New Roman" charset="0"/>
            </a:endParaRPr>
          </a:p>
        </p:txBody>
      </p:sp>
      <p:sp>
        <p:nvSpPr>
          <p:cNvPr id="184325" name="Rectangle 5"/>
          <p:cNvSpPr>
            <a:spLocks noChangeArrowheads="1"/>
          </p:cNvSpPr>
          <p:nvPr/>
        </p:nvSpPr>
        <p:spPr bwMode="auto">
          <a:xfrm>
            <a:off x="152400" y="6477000"/>
            <a:ext cx="5943600" cy="152400"/>
          </a:xfrm>
          <a:prstGeom prst="rect">
            <a:avLst/>
          </a:prstGeom>
          <a:noFill/>
          <a:ln w="9525">
            <a:noFill/>
            <a:miter lim="800000"/>
            <a:headEnd/>
            <a:tailEnd/>
          </a:ln>
          <a:effectLst/>
        </p:spPr>
        <p:txBody>
          <a:bodyPr lIns="0" tIns="0" rIns="0" bIns="0">
            <a:prstTxWarp prst="textNoShape">
              <a:avLst/>
            </a:prstTxWarp>
          </a:bodyPr>
          <a:lstStyle/>
          <a:p>
            <a:pPr eaLnBrk="1" hangingPunct="1">
              <a:lnSpc>
                <a:spcPct val="90000"/>
              </a:lnSpc>
            </a:pPr>
            <a:r>
              <a:rPr kumimoji="1" lang="en-US" sz="900" b="1">
                <a:solidFill>
                  <a:srgbClr val="3F3F2C"/>
                </a:solidFill>
              </a:rPr>
              <a:t>Copyright </a:t>
            </a:r>
            <a:r>
              <a:rPr kumimoji="1" lang="en-US" sz="900" b="1">
                <a:solidFill>
                  <a:srgbClr val="3F3F2C"/>
                </a:solidFill>
              </a:rPr>
              <a:t>© 2006-2011 Marshall Cavendish International (Singapore) Pte. Ltd. </a:t>
            </a:r>
          </a:p>
        </p:txBody>
      </p:sp>
      <p:sp>
        <p:nvSpPr>
          <p:cNvPr id="184326" name="Rectangle 6"/>
          <p:cNvSpPr>
            <a:spLocks noChangeArrowheads="1"/>
          </p:cNvSpPr>
          <p:nvPr/>
        </p:nvSpPr>
        <p:spPr bwMode="auto">
          <a:xfrm>
            <a:off x="8534400" y="6477000"/>
            <a:ext cx="3048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0663991B-B44B-C444-A15E-B9CDB5776560}" type="slidenum">
              <a:rPr kumimoji="1" lang="en-US" sz="900">
                <a:solidFill>
                  <a:srgbClr val="3F3F2C"/>
                </a:solidFill>
              </a:rPr>
              <a:pPr algn="r" eaLnBrk="1" hangingPunct="1"/>
              <a:t>18</a:t>
            </a:fld>
            <a:endParaRPr kumimoji="1" lang="en-US" sz="1400">
              <a:latin typeface="Arial" charset="0"/>
            </a:endParaRPr>
          </a:p>
        </p:txBody>
      </p:sp>
      <p:sp>
        <p:nvSpPr>
          <p:cNvPr id="184327" name="Line 7"/>
          <p:cNvSpPr>
            <a:spLocks noChangeShapeType="1"/>
          </p:cNvSpPr>
          <p:nvPr/>
        </p:nvSpPr>
        <p:spPr bwMode="auto">
          <a:xfrm flipV="1">
            <a:off x="2971800" y="3733800"/>
            <a:ext cx="990600" cy="533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4328" name="Text Box 8"/>
          <p:cNvSpPr txBox="1">
            <a:spLocks noChangeArrowheads="1"/>
          </p:cNvSpPr>
          <p:nvPr/>
        </p:nvSpPr>
        <p:spPr bwMode="auto">
          <a:xfrm>
            <a:off x="2209800" y="4121150"/>
            <a:ext cx="890588"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lodicule</a:t>
            </a:r>
          </a:p>
        </p:txBody>
      </p:sp>
      <p:sp>
        <p:nvSpPr>
          <p:cNvPr id="184329" name="Line 9"/>
          <p:cNvSpPr>
            <a:spLocks noChangeShapeType="1"/>
          </p:cNvSpPr>
          <p:nvPr/>
        </p:nvSpPr>
        <p:spPr bwMode="auto">
          <a:xfrm>
            <a:off x="5638800" y="2590800"/>
            <a:ext cx="8382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4330" name="Text Box 10"/>
          <p:cNvSpPr txBox="1">
            <a:spLocks noChangeArrowheads="1"/>
          </p:cNvSpPr>
          <p:nvPr/>
        </p:nvSpPr>
        <p:spPr bwMode="auto">
          <a:xfrm>
            <a:off x="3276600" y="4495800"/>
            <a:ext cx="1219200" cy="5810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flowering bract (scale)</a:t>
            </a:r>
          </a:p>
        </p:txBody>
      </p:sp>
      <p:sp>
        <p:nvSpPr>
          <p:cNvPr id="184331" name="Text Box 11"/>
          <p:cNvSpPr txBox="1">
            <a:spLocks noChangeArrowheads="1"/>
          </p:cNvSpPr>
          <p:nvPr/>
        </p:nvSpPr>
        <p:spPr bwMode="auto">
          <a:xfrm>
            <a:off x="6477000" y="2209800"/>
            <a:ext cx="1905000" cy="82550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feathery stigmas hanging out of the bracts</a:t>
            </a:r>
          </a:p>
        </p:txBody>
      </p:sp>
      <p:sp>
        <p:nvSpPr>
          <p:cNvPr id="184332" name="Line 12"/>
          <p:cNvSpPr>
            <a:spLocks noChangeShapeType="1"/>
          </p:cNvSpPr>
          <p:nvPr/>
        </p:nvSpPr>
        <p:spPr bwMode="auto">
          <a:xfrm flipH="1" flipV="1">
            <a:off x="3733800" y="2286000"/>
            <a:ext cx="404813" cy="2571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4333" name="Text Box 13"/>
          <p:cNvSpPr txBox="1">
            <a:spLocks noChangeArrowheads="1"/>
          </p:cNvSpPr>
          <p:nvPr/>
        </p:nvSpPr>
        <p:spPr bwMode="auto">
          <a:xfrm>
            <a:off x="3048000" y="2057400"/>
            <a:ext cx="75565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anther</a:t>
            </a:r>
          </a:p>
        </p:txBody>
      </p:sp>
      <p:sp>
        <p:nvSpPr>
          <p:cNvPr id="184334" name="Line 14"/>
          <p:cNvSpPr>
            <a:spLocks noChangeShapeType="1"/>
          </p:cNvSpPr>
          <p:nvPr/>
        </p:nvSpPr>
        <p:spPr bwMode="auto">
          <a:xfrm>
            <a:off x="5029200" y="2209800"/>
            <a:ext cx="1447800" cy="381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4335" name="Line 15"/>
          <p:cNvSpPr>
            <a:spLocks noChangeShapeType="1"/>
          </p:cNvSpPr>
          <p:nvPr/>
        </p:nvSpPr>
        <p:spPr bwMode="auto">
          <a:xfrm flipH="1">
            <a:off x="3810000" y="3886200"/>
            <a:ext cx="38100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4336" name="Line 16"/>
          <p:cNvSpPr>
            <a:spLocks noChangeShapeType="1"/>
          </p:cNvSpPr>
          <p:nvPr/>
        </p:nvSpPr>
        <p:spPr bwMode="auto">
          <a:xfrm>
            <a:off x="5486400" y="2819400"/>
            <a:ext cx="1028700" cy="633413"/>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4337" name="Text Box 17"/>
          <p:cNvSpPr txBox="1">
            <a:spLocks noChangeArrowheads="1"/>
          </p:cNvSpPr>
          <p:nvPr/>
        </p:nvSpPr>
        <p:spPr bwMode="auto">
          <a:xfrm>
            <a:off x="6553200" y="3352800"/>
            <a:ext cx="144145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filament</a:t>
            </a:r>
          </a:p>
        </p:txBody>
      </p:sp>
      <p:sp>
        <p:nvSpPr>
          <p:cNvPr id="184338" name="Line 18"/>
          <p:cNvSpPr>
            <a:spLocks noChangeShapeType="1"/>
          </p:cNvSpPr>
          <p:nvPr/>
        </p:nvSpPr>
        <p:spPr bwMode="auto">
          <a:xfrm>
            <a:off x="4648200" y="1447800"/>
            <a:ext cx="1295400" cy="6858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4339" name="Line 19"/>
          <p:cNvSpPr>
            <a:spLocks noChangeShapeType="1"/>
          </p:cNvSpPr>
          <p:nvPr/>
        </p:nvSpPr>
        <p:spPr bwMode="auto">
          <a:xfrm flipH="1">
            <a:off x="5257800" y="1600200"/>
            <a:ext cx="762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4340" name="Line 20"/>
          <p:cNvSpPr>
            <a:spLocks noChangeShapeType="1"/>
          </p:cNvSpPr>
          <p:nvPr/>
        </p:nvSpPr>
        <p:spPr bwMode="auto">
          <a:xfrm flipH="1">
            <a:off x="4572000" y="1447800"/>
            <a:ext cx="762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4341" name="Text Box 21"/>
          <p:cNvSpPr txBox="1">
            <a:spLocks noChangeArrowheads="1"/>
          </p:cNvSpPr>
          <p:nvPr/>
        </p:nvSpPr>
        <p:spPr bwMode="auto">
          <a:xfrm>
            <a:off x="5334000" y="1371600"/>
            <a:ext cx="20574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upper bisexual flower</a:t>
            </a:r>
          </a:p>
        </p:txBody>
      </p:sp>
      <p:sp>
        <p:nvSpPr>
          <p:cNvPr id="184342" name="Line 22"/>
          <p:cNvSpPr>
            <a:spLocks noChangeShapeType="1"/>
          </p:cNvSpPr>
          <p:nvPr/>
        </p:nvSpPr>
        <p:spPr bwMode="auto">
          <a:xfrm>
            <a:off x="1828800" y="1295400"/>
            <a:ext cx="44196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4343" name="Line 23"/>
          <p:cNvSpPr>
            <a:spLocks noChangeShapeType="1"/>
          </p:cNvSpPr>
          <p:nvPr/>
        </p:nvSpPr>
        <p:spPr bwMode="auto">
          <a:xfrm flipH="1">
            <a:off x="6248400" y="1295400"/>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4344" name="Line 24"/>
          <p:cNvSpPr>
            <a:spLocks noChangeShapeType="1"/>
          </p:cNvSpPr>
          <p:nvPr/>
        </p:nvSpPr>
        <p:spPr bwMode="auto">
          <a:xfrm>
            <a:off x="1828800" y="1295400"/>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4345" name="Line 25"/>
          <p:cNvSpPr>
            <a:spLocks noChangeShapeType="1"/>
          </p:cNvSpPr>
          <p:nvPr/>
        </p:nvSpPr>
        <p:spPr bwMode="auto">
          <a:xfrm>
            <a:off x="4343400" y="614363"/>
            <a:ext cx="1588" cy="71437"/>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4346" name="Text Box 26"/>
          <p:cNvSpPr txBox="1">
            <a:spLocks noChangeArrowheads="1"/>
          </p:cNvSpPr>
          <p:nvPr/>
        </p:nvSpPr>
        <p:spPr bwMode="auto">
          <a:xfrm>
            <a:off x="3505200" y="914400"/>
            <a:ext cx="14478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pair of flowers</a:t>
            </a:r>
          </a:p>
        </p:txBody>
      </p:sp>
      <p:sp>
        <p:nvSpPr>
          <p:cNvPr id="184347" name="Text Box 27"/>
          <p:cNvSpPr txBox="1">
            <a:spLocks noChangeArrowheads="1"/>
          </p:cNvSpPr>
          <p:nvPr/>
        </p:nvSpPr>
        <p:spPr bwMode="auto">
          <a:xfrm>
            <a:off x="0" y="5029200"/>
            <a:ext cx="8915400" cy="1947863"/>
          </a:xfrm>
          <a:prstGeom prst="rect">
            <a:avLst/>
          </a:prstGeom>
          <a:solidFill>
            <a:srgbClr val="FFFFCC"/>
          </a:solidFill>
          <a:ln w="9525">
            <a:noFill/>
            <a:miter lim="800000"/>
            <a:headEnd/>
            <a:tailEnd/>
          </a:ln>
          <a:effectLst/>
        </p:spPr>
        <p:txBody>
          <a:bodyPr>
            <a:prstTxWarp prst="textNoShape">
              <a:avLst/>
            </a:prstTxWarp>
            <a:spAutoFit/>
          </a:bodyPr>
          <a:lstStyle/>
          <a:p>
            <a:pPr eaLnBrk="1" hangingPunct="1">
              <a:spcBef>
                <a:spcPct val="50000"/>
              </a:spcBef>
              <a:buFont typeface="Times" charset="0"/>
              <a:buChar char="•"/>
            </a:pPr>
            <a:r>
              <a:rPr lang="en-US" sz="2400">
                <a:latin typeface="Times New Roman" charset="0"/>
              </a:rPr>
              <a:t> </a:t>
            </a:r>
            <a:r>
              <a:rPr lang="en-US" sz="1400">
                <a:latin typeface="Arial" charset="0"/>
              </a:rPr>
              <a:t>The upper flower is bisexual. It consists of an ovary with two long feathery stigmas, three stamens and two tiny structures called </a:t>
            </a:r>
            <a:r>
              <a:rPr lang="en-US" sz="1400" b="1">
                <a:latin typeface="Arial" charset="0"/>
              </a:rPr>
              <a:t>lodicules</a:t>
            </a:r>
            <a:r>
              <a:rPr lang="en-US" sz="1400">
                <a:latin typeface="Arial" charset="0"/>
              </a:rPr>
              <a:t> at the base of the ovary.</a:t>
            </a:r>
          </a:p>
          <a:p>
            <a:pPr eaLnBrk="1" hangingPunct="1">
              <a:spcBef>
                <a:spcPct val="50000"/>
              </a:spcBef>
              <a:buFont typeface="Times" charset="0"/>
              <a:buChar char="•"/>
            </a:pPr>
            <a:r>
              <a:rPr lang="en-US" sz="2400">
                <a:latin typeface="Times New Roman" charset="0"/>
              </a:rPr>
              <a:t> When </a:t>
            </a:r>
            <a:r>
              <a:rPr lang="en-US" sz="2400" i="1">
                <a:latin typeface="Times New Roman" charset="0"/>
              </a:rPr>
              <a:t>Ischaemum</a:t>
            </a:r>
            <a:r>
              <a:rPr lang="en-US" sz="2400">
                <a:latin typeface="Times New Roman" charset="0"/>
              </a:rPr>
              <a:t> is ready to reproduce, the lodicules swell and force the two flowering bracts slightly apart so that the stigmas and anthers can emerge.</a:t>
            </a:r>
          </a:p>
        </p:txBody>
      </p:sp>
      <p:sp>
        <p:nvSpPr>
          <p:cNvPr id="184348" name="Line 28"/>
          <p:cNvSpPr>
            <a:spLocks noChangeShapeType="1"/>
          </p:cNvSpPr>
          <p:nvPr/>
        </p:nvSpPr>
        <p:spPr bwMode="auto">
          <a:xfrm flipH="1">
            <a:off x="5867400" y="2133600"/>
            <a:ext cx="762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4349" name="Line 29"/>
          <p:cNvSpPr>
            <a:spLocks noChangeShapeType="1"/>
          </p:cNvSpPr>
          <p:nvPr/>
        </p:nvSpPr>
        <p:spPr bwMode="auto">
          <a:xfrm>
            <a:off x="4114800" y="1219200"/>
            <a:ext cx="0" cy="76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pic>
        <p:nvPicPr>
          <p:cNvPr id="184350" name="Picture 30"/>
          <p:cNvPicPr>
            <a:picLocks noChangeAspect="1" noChangeArrowheads="1"/>
          </p:cNvPicPr>
          <p:nvPr/>
        </p:nvPicPr>
        <p:blipFill>
          <a:blip r:embed="rId4"/>
          <a:srcRect/>
          <a:stretch>
            <a:fillRect/>
          </a:stretch>
        </p:blipFill>
        <p:spPr bwMode="auto">
          <a:xfrm>
            <a:off x="7346950" y="715963"/>
            <a:ext cx="1568450" cy="274637"/>
          </a:xfrm>
          <a:prstGeom prst="rect">
            <a:avLst/>
          </a:prstGeom>
          <a:noFill/>
          <a:ln w="9525">
            <a:noFill/>
            <a:miter lim="800000"/>
            <a:headEnd/>
            <a:tailEnd/>
          </a:ln>
        </p:spPr>
      </p:pic>
      <p:sp>
        <p:nvSpPr>
          <p:cNvPr id="184351" name="Rectangle 31"/>
          <p:cNvSpPr>
            <a:spLocks noChangeArrowheads="1"/>
          </p:cNvSpPr>
          <p:nvPr/>
        </p:nvSpPr>
        <p:spPr bwMode="auto">
          <a:xfrm>
            <a:off x="1219200" y="152400"/>
            <a:ext cx="6858000" cy="533400"/>
          </a:xfrm>
          <a:prstGeom prst="rect">
            <a:avLst/>
          </a:prstGeom>
          <a:solidFill>
            <a:srgbClr val="FF9900"/>
          </a:solidFill>
          <a:ln w="9525">
            <a:solidFill>
              <a:schemeClr val="tx1"/>
            </a:solidFill>
            <a:miter lim="800000"/>
            <a:headEnd/>
            <a:tailEnd/>
          </a:ln>
          <a:effectLst/>
        </p:spPr>
        <p:txBody>
          <a:bodyPr lIns="0" tIns="0" rIns="0" bIns="0" anchor="b">
            <a:prstTxWarp prst="textNoShape">
              <a:avLst/>
            </a:prstTxWarp>
          </a:bodyPr>
          <a:lstStyle/>
          <a:p>
            <a:pPr algn="ctr" eaLnBrk="1" hangingPunct="1"/>
            <a:r>
              <a:rPr lang="en-US" sz="2800">
                <a:solidFill>
                  <a:schemeClr val="tx2"/>
                </a:solidFill>
                <a:latin typeface="Arial" charset="0"/>
              </a:rPr>
              <a:t>Structure of </a:t>
            </a:r>
            <a:r>
              <a:rPr lang="en-US" sz="2800" i="1">
                <a:solidFill>
                  <a:schemeClr val="tx2"/>
                </a:solidFill>
                <a:latin typeface="Arial" charset="0"/>
              </a:rPr>
              <a:t>Ischaemum muticum</a:t>
            </a:r>
            <a:endParaRPr lang="en-US" sz="4000" i="1">
              <a:solidFill>
                <a:schemeClr val="tx2"/>
              </a:solidFill>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6370" name="Picture 2" descr="2-10 flipped"/>
          <p:cNvPicPr>
            <a:picLocks noChangeAspect="1" noChangeArrowheads="1"/>
          </p:cNvPicPr>
          <p:nvPr/>
        </p:nvPicPr>
        <p:blipFill>
          <a:blip r:embed="rId3"/>
          <a:srcRect/>
          <a:stretch>
            <a:fillRect/>
          </a:stretch>
        </p:blipFill>
        <p:spPr bwMode="auto">
          <a:xfrm>
            <a:off x="2284413" y="1644650"/>
            <a:ext cx="3949700" cy="3121025"/>
          </a:xfrm>
          <a:prstGeom prst="rect">
            <a:avLst/>
          </a:prstGeom>
          <a:noFill/>
          <a:ln w="9525">
            <a:noFill/>
            <a:miter lim="800000"/>
            <a:headEnd/>
            <a:tailEnd/>
          </a:ln>
        </p:spPr>
      </p:pic>
      <p:sp>
        <p:nvSpPr>
          <p:cNvPr id="186371" name="Rectangle 3"/>
          <p:cNvSpPr>
            <a:spLocks noChangeArrowheads="1"/>
          </p:cNvSpPr>
          <p:nvPr/>
        </p:nvSpPr>
        <p:spPr bwMode="auto">
          <a:xfrm>
            <a:off x="0" y="6400800"/>
            <a:ext cx="9144000" cy="457200"/>
          </a:xfrm>
          <a:prstGeom prst="rect">
            <a:avLst/>
          </a:prstGeom>
          <a:solidFill>
            <a:srgbClr val="EAEBE4"/>
          </a:solidFill>
          <a:ln w="9525">
            <a:noFill/>
            <a:miter lim="800000"/>
            <a:headEnd/>
            <a:tailEnd/>
          </a:ln>
          <a:effectLst/>
        </p:spPr>
        <p:txBody>
          <a:bodyPr wrap="none" anchor="ctr">
            <a:prstTxWarp prst="textNoShape">
              <a:avLst/>
            </a:prstTxWarp>
          </a:bodyPr>
          <a:lstStyle/>
          <a:p>
            <a:pPr algn="ctr" eaLnBrk="1" hangingPunct="1"/>
            <a:endParaRPr kumimoji="1" lang="en-US" sz="2400">
              <a:latin typeface="Times New Roman" charset="0"/>
            </a:endParaRPr>
          </a:p>
        </p:txBody>
      </p:sp>
      <p:sp>
        <p:nvSpPr>
          <p:cNvPr id="186372" name="Rectangle 4"/>
          <p:cNvSpPr>
            <a:spLocks noChangeArrowheads="1"/>
          </p:cNvSpPr>
          <p:nvPr/>
        </p:nvSpPr>
        <p:spPr bwMode="auto">
          <a:xfrm>
            <a:off x="7086600" y="6477000"/>
            <a:ext cx="11430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07957593-5F1E-3D4E-92E3-49C9BE42C9EE}" type="datetime3">
              <a:rPr kumimoji="1" lang="en-US" sz="800" b="1">
                <a:solidFill>
                  <a:srgbClr val="3F3F2C"/>
                </a:solidFill>
              </a:rPr>
              <a:pPr algn="r" eaLnBrk="1" hangingPunct="1"/>
              <a:t>January 16, 10</a:t>
            </a:fld>
            <a:endParaRPr kumimoji="1" lang="en-US" sz="800" b="1">
              <a:solidFill>
                <a:srgbClr val="3F3F2C"/>
              </a:solidFill>
              <a:latin typeface="Times New Roman" charset="0"/>
            </a:endParaRPr>
          </a:p>
        </p:txBody>
      </p:sp>
      <p:sp>
        <p:nvSpPr>
          <p:cNvPr id="186373" name="Rectangle 5"/>
          <p:cNvSpPr>
            <a:spLocks noChangeArrowheads="1"/>
          </p:cNvSpPr>
          <p:nvPr/>
        </p:nvSpPr>
        <p:spPr bwMode="auto">
          <a:xfrm>
            <a:off x="152400" y="6477000"/>
            <a:ext cx="5943600" cy="152400"/>
          </a:xfrm>
          <a:prstGeom prst="rect">
            <a:avLst/>
          </a:prstGeom>
          <a:noFill/>
          <a:ln w="9525">
            <a:noFill/>
            <a:miter lim="800000"/>
            <a:headEnd/>
            <a:tailEnd/>
          </a:ln>
          <a:effectLst/>
        </p:spPr>
        <p:txBody>
          <a:bodyPr lIns="0" tIns="0" rIns="0" bIns="0">
            <a:prstTxWarp prst="textNoShape">
              <a:avLst/>
            </a:prstTxWarp>
          </a:bodyPr>
          <a:lstStyle/>
          <a:p>
            <a:pPr eaLnBrk="1" hangingPunct="1">
              <a:lnSpc>
                <a:spcPct val="90000"/>
              </a:lnSpc>
            </a:pPr>
            <a:r>
              <a:rPr kumimoji="1" lang="en-US" sz="900" b="1">
                <a:solidFill>
                  <a:srgbClr val="3F3F2C"/>
                </a:solidFill>
              </a:rPr>
              <a:t>Copyright </a:t>
            </a:r>
            <a:r>
              <a:rPr kumimoji="1" lang="en-US" sz="900" b="1">
                <a:solidFill>
                  <a:srgbClr val="3F3F2C"/>
                </a:solidFill>
              </a:rPr>
              <a:t>© 2006-2011 Marshall Cavendish International (Singapore) Pte. Ltd. </a:t>
            </a:r>
          </a:p>
        </p:txBody>
      </p:sp>
      <p:sp>
        <p:nvSpPr>
          <p:cNvPr id="186374" name="Rectangle 6"/>
          <p:cNvSpPr>
            <a:spLocks noChangeArrowheads="1"/>
          </p:cNvSpPr>
          <p:nvPr/>
        </p:nvSpPr>
        <p:spPr bwMode="auto">
          <a:xfrm>
            <a:off x="8534400" y="6477000"/>
            <a:ext cx="3048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F3AE4210-9FBA-1044-9537-DA68967E4F11}" type="slidenum">
              <a:rPr kumimoji="1" lang="en-US" sz="900">
                <a:solidFill>
                  <a:srgbClr val="3F3F2C"/>
                </a:solidFill>
              </a:rPr>
              <a:pPr algn="r" eaLnBrk="1" hangingPunct="1"/>
              <a:t>19</a:t>
            </a:fld>
            <a:endParaRPr kumimoji="1" lang="en-US" sz="1400">
              <a:latin typeface="Arial" charset="0"/>
            </a:endParaRPr>
          </a:p>
        </p:txBody>
      </p:sp>
      <p:sp>
        <p:nvSpPr>
          <p:cNvPr id="186375" name="Line 7"/>
          <p:cNvSpPr>
            <a:spLocks noChangeShapeType="1"/>
          </p:cNvSpPr>
          <p:nvPr/>
        </p:nvSpPr>
        <p:spPr bwMode="auto">
          <a:xfrm flipV="1">
            <a:off x="2971800" y="3733800"/>
            <a:ext cx="990600" cy="533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6376" name="Text Box 8"/>
          <p:cNvSpPr txBox="1">
            <a:spLocks noChangeArrowheads="1"/>
          </p:cNvSpPr>
          <p:nvPr/>
        </p:nvSpPr>
        <p:spPr bwMode="auto">
          <a:xfrm>
            <a:off x="2209800" y="4121150"/>
            <a:ext cx="890588"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lodicule</a:t>
            </a:r>
          </a:p>
        </p:txBody>
      </p:sp>
      <p:sp>
        <p:nvSpPr>
          <p:cNvPr id="186377" name="Line 9"/>
          <p:cNvSpPr>
            <a:spLocks noChangeShapeType="1"/>
          </p:cNvSpPr>
          <p:nvPr/>
        </p:nvSpPr>
        <p:spPr bwMode="auto">
          <a:xfrm>
            <a:off x="5638800" y="2590800"/>
            <a:ext cx="8382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6378" name="Text Box 10"/>
          <p:cNvSpPr txBox="1">
            <a:spLocks noChangeArrowheads="1"/>
          </p:cNvSpPr>
          <p:nvPr/>
        </p:nvSpPr>
        <p:spPr bwMode="auto">
          <a:xfrm>
            <a:off x="3276600" y="4495800"/>
            <a:ext cx="1219200" cy="5810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flowering bract (scale)</a:t>
            </a:r>
          </a:p>
        </p:txBody>
      </p:sp>
      <p:sp>
        <p:nvSpPr>
          <p:cNvPr id="186379" name="Text Box 11"/>
          <p:cNvSpPr txBox="1">
            <a:spLocks noChangeArrowheads="1"/>
          </p:cNvSpPr>
          <p:nvPr/>
        </p:nvSpPr>
        <p:spPr bwMode="auto">
          <a:xfrm>
            <a:off x="6477000" y="2209800"/>
            <a:ext cx="1905000" cy="82550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feathery stigmas hanging out of the bracts</a:t>
            </a:r>
          </a:p>
        </p:txBody>
      </p:sp>
      <p:sp>
        <p:nvSpPr>
          <p:cNvPr id="186380" name="Line 12"/>
          <p:cNvSpPr>
            <a:spLocks noChangeShapeType="1"/>
          </p:cNvSpPr>
          <p:nvPr/>
        </p:nvSpPr>
        <p:spPr bwMode="auto">
          <a:xfrm flipH="1" flipV="1">
            <a:off x="3733800" y="2286000"/>
            <a:ext cx="404813" cy="2571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6381" name="Text Box 13"/>
          <p:cNvSpPr txBox="1">
            <a:spLocks noChangeArrowheads="1"/>
          </p:cNvSpPr>
          <p:nvPr/>
        </p:nvSpPr>
        <p:spPr bwMode="auto">
          <a:xfrm>
            <a:off x="3048000" y="2057400"/>
            <a:ext cx="75565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anther</a:t>
            </a:r>
          </a:p>
        </p:txBody>
      </p:sp>
      <p:sp>
        <p:nvSpPr>
          <p:cNvPr id="186382" name="Line 14"/>
          <p:cNvSpPr>
            <a:spLocks noChangeShapeType="1"/>
          </p:cNvSpPr>
          <p:nvPr/>
        </p:nvSpPr>
        <p:spPr bwMode="auto">
          <a:xfrm>
            <a:off x="5029200" y="2209800"/>
            <a:ext cx="1447800" cy="381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6383" name="Line 15"/>
          <p:cNvSpPr>
            <a:spLocks noChangeShapeType="1"/>
          </p:cNvSpPr>
          <p:nvPr/>
        </p:nvSpPr>
        <p:spPr bwMode="auto">
          <a:xfrm flipH="1">
            <a:off x="3810000" y="3886200"/>
            <a:ext cx="38100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6384" name="Line 16"/>
          <p:cNvSpPr>
            <a:spLocks noChangeShapeType="1"/>
          </p:cNvSpPr>
          <p:nvPr/>
        </p:nvSpPr>
        <p:spPr bwMode="auto">
          <a:xfrm>
            <a:off x="5486400" y="2819400"/>
            <a:ext cx="1028700" cy="633413"/>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6385" name="Text Box 17"/>
          <p:cNvSpPr txBox="1">
            <a:spLocks noChangeArrowheads="1"/>
          </p:cNvSpPr>
          <p:nvPr/>
        </p:nvSpPr>
        <p:spPr bwMode="auto">
          <a:xfrm>
            <a:off x="6553200" y="3352800"/>
            <a:ext cx="144145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filament</a:t>
            </a:r>
          </a:p>
        </p:txBody>
      </p:sp>
      <p:sp>
        <p:nvSpPr>
          <p:cNvPr id="186386" name="Line 18"/>
          <p:cNvSpPr>
            <a:spLocks noChangeShapeType="1"/>
          </p:cNvSpPr>
          <p:nvPr/>
        </p:nvSpPr>
        <p:spPr bwMode="auto">
          <a:xfrm flipH="1">
            <a:off x="2667000" y="2438400"/>
            <a:ext cx="685800" cy="762000"/>
          </a:xfrm>
          <a:prstGeom prst="line">
            <a:avLst/>
          </a:prstGeom>
          <a:noFill/>
          <a:ln w="9525">
            <a:solidFill>
              <a:srgbClr val="F53842"/>
            </a:solidFill>
            <a:round/>
            <a:headEnd/>
            <a:tailEnd/>
          </a:ln>
          <a:effectLst/>
        </p:spPr>
        <p:txBody>
          <a:bodyPr wrap="none" anchor="ctr">
            <a:prstTxWarp prst="textNoShape">
              <a:avLst/>
            </a:prstTxWarp>
          </a:bodyPr>
          <a:lstStyle/>
          <a:p>
            <a:endParaRPr lang="en-US"/>
          </a:p>
        </p:txBody>
      </p:sp>
      <p:sp>
        <p:nvSpPr>
          <p:cNvPr id="186387" name="Line 19"/>
          <p:cNvSpPr>
            <a:spLocks noChangeShapeType="1"/>
          </p:cNvSpPr>
          <p:nvPr/>
        </p:nvSpPr>
        <p:spPr bwMode="auto">
          <a:xfrm flipH="1" flipV="1">
            <a:off x="2667000" y="3200400"/>
            <a:ext cx="152400" cy="152400"/>
          </a:xfrm>
          <a:prstGeom prst="line">
            <a:avLst/>
          </a:prstGeom>
          <a:noFill/>
          <a:ln w="9525">
            <a:solidFill>
              <a:srgbClr val="F53842"/>
            </a:solidFill>
            <a:round/>
            <a:headEnd/>
            <a:tailEnd/>
          </a:ln>
          <a:effectLst/>
        </p:spPr>
        <p:txBody>
          <a:bodyPr wrap="none" anchor="ctr">
            <a:prstTxWarp prst="textNoShape">
              <a:avLst/>
            </a:prstTxWarp>
          </a:bodyPr>
          <a:lstStyle/>
          <a:p>
            <a:endParaRPr lang="en-US"/>
          </a:p>
        </p:txBody>
      </p:sp>
      <p:sp>
        <p:nvSpPr>
          <p:cNvPr id="186388" name="Text Box 20"/>
          <p:cNvSpPr txBox="1">
            <a:spLocks noChangeArrowheads="1"/>
          </p:cNvSpPr>
          <p:nvPr/>
        </p:nvSpPr>
        <p:spPr bwMode="auto">
          <a:xfrm>
            <a:off x="1752600" y="2438400"/>
            <a:ext cx="1233488" cy="5810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solidFill>
                  <a:srgbClr val="F53842"/>
                </a:solidFill>
                <a:latin typeface="Times New Roman" charset="0"/>
              </a:rPr>
              <a:t>lower male flower</a:t>
            </a:r>
            <a:endParaRPr lang="en-US" sz="1600">
              <a:latin typeface="Times New Roman" charset="0"/>
            </a:endParaRPr>
          </a:p>
        </p:txBody>
      </p:sp>
      <p:sp>
        <p:nvSpPr>
          <p:cNvPr id="186389" name="Line 21"/>
          <p:cNvSpPr>
            <a:spLocks noChangeShapeType="1"/>
          </p:cNvSpPr>
          <p:nvPr/>
        </p:nvSpPr>
        <p:spPr bwMode="auto">
          <a:xfrm>
            <a:off x="4648200" y="1447800"/>
            <a:ext cx="1295400" cy="6858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6390" name="Line 22"/>
          <p:cNvSpPr>
            <a:spLocks noChangeShapeType="1"/>
          </p:cNvSpPr>
          <p:nvPr/>
        </p:nvSpPr>
        <p:spPr bwMode="auto">
          <a:xfrm flipH="1">
            <a:off x="5257800" y="1600200"/>
            <a:ext cx="762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6391" name="Line 23"/>
          <p:cNvSpPr>
            <a:spLocks noChangeShapeType="1"/>
          </p:cNvSpPr>
          <p:nvPr/>
        </p:nvSpPr>
        <p:spPr bwMode="auto">
          <a:xfrm flipH="1">
            <a:off x="4572000" y="1447800"/>
            <a:ext cx="762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6392" name="Text Box 24"/>
          <p:cNvSpPr txBox="1">
            <a:spLocks noChangeArrowheads="1"/>
          </p:cNvSpPr>
          <p:nvPr/>
        </p:nvSpPr>
        <p:spPr bwMode="auto">
          <a:xfrm>
            <a:off x="5334000" y="1371600"/>
            <a:ext cx="20574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upper bisexual flower</a:t>
            </a:r>
          </a:p>
        </p:txBody>
      </p:sp>
      <p:sp>
        <p:nvSpPr>
          <p:cNvPr id="186393" name="Line 25"/>
          <p:cNvSpPr>
            <a:spLocks noChangeShapeType="1"/>
          </p:cNvSpPr>
          <p:nvPr/>
        </p:nvSpPr>
        <p:spPr bwMode="auto">
          <a:xfrm>
            <a:off x="1828800" y="1295400"/>
            <a:ext cx="44196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6394" name="Line 26"/>
          <p:cNvSpPr>
            <a:spLocks noChangeShapeType="1"/>
          </p:cNvSpPr>
          <p:nvPr/>
        </p:nvSpPr>
        <p:spPr bwMode="auto">
          <a:xfrm flipH="1">
            <a:off x="6248400" y="1295400"/>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6395" name="Line 27"/>
          <p:cNvSpPr>
            <a:spLocks noChangeShapeType="1"/>
          </p:cNvSpPr>
          <p:nvPr/>
        </p:nvSpPr>
        <p:spPr bwMode="auto">
          <a:xfrm>
            <a:off x="1828800" y="1295400"/>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6396" name="Line 28"/>
          <p:cNvSpPr>
            <a:spLocks noChangeShapeType="1"/>
          </p:cNvSpPr>
          <p:nvPr/>
        </p:nvSpPr>
        <p:spPr bwMode="auto">
          <a:xfrm>
            <a:off x="4343400" y="614363"/>
            <a:ext cx="1588" cy="71437"/>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6397" name="Text Box 29"/>
          <p:cNvSpPr txBox="1">
            <a:spLocks noChangeArrowheads="1"/>
          </p:cNvSpPr>
          <p:nvPr/>
        </p:nvSpPr>
        <p:spPr bwMode="auto">
          <a:xfrm>
            <a:off x="3505200" y="914400"/>
            <a:ext cx="14478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pair of flowers</a:t>
            </a:r>
          </a:p>
        </p:txBody>
      </p:sp>
      <p:sp>
        <p:nvSpPr>
          <p:cNvPr id="186398" name="Text Box 30"/>
          <p:cNvSpPr txBox="1">
            <a:spLocks noChangeArrowheads="1"/>
          </p:cNvSpPr>
          <p:nvPr/>
        </p:nvSpPr>
        <p:spPr bwMode="auto">
          <a:xfrm>
            <a:off x="457200" y="5029200"/>
            <a:ext cx="8001000" cy="1187450"/>
          </a:xfrm>
          <a:prstGeom prst="rect">
            <a:avLst/>
          </a:prstGeom>
          <a:solidFill>
            <a:srgbClr val="FFFFCC"/>
          </a:solidFill>
          <a:ln w="9525">
            <a:noFill/>
            <a:miter lim="800000"/>
            <a:headEnd/>
            <a:tailEnd/>
          </a:ln>
          <a:effectLst/>
        </p:spPr>
        <p:txBody>
          <a:bodyPr>
            <a:prstTxWarp prst="textNoShape">
              <a:avLst/>
            </a:prstTxWarp>
            <a:spAutoFit/>
          </a:bodyPr>
          <a:lstStyle/>
          <a:p>
            <a:pPr eaLnBrk="1" hangingPunct="1">
              <a:spcBef>
                <a:spcPct val="50000"/>
              </a:spcBef>
              <a:buFont typeface="Times" charset="0"/>
              <a:buChar char="•"/>
            </a:pPr>
            <a:r>
              <a:rPr lang="en-US" sz="2400">
                <a:latin typeface="Arial" charset="0"/>
              </a:rPr>
              <a:t> The lower flower is unisexual. It consists of only three stamens with long filaments and two lodicules. Therefore, it is a male flower.</a:t>
            </a:r>
          </a:p>
        </p:txBody>
      </p:sp>
      <p:sp>
        <p:nvSpPr>
          <p:cNvPr id="186399" name="Line 31"/>
          <p:cNvSpPr>
            <a:spLocks noChangeShapeType="1"/>
          </p:cNvSpPr>
          <p:nvPr/>
        </p:nvSpPr>
        <p:spPr bwMode="auto">
          <a:xfrm flipH="1">
            <a:off x="5867400" y="2133600"/>
            <a:ext cx="762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6400" name="Line 32"/>
          <p:cNvSpPr>
            <a:spLocks noChangeShapeType="1"/>
          </p:cNvSpPr>
          <p:nvPr/>
        </p:nvSpPr>
        <p:spPr bwMode="auto">
          <a:xfrm flipH="1" flipV="1">
            <a:off x="3352800" y="2438400"/>
            <a:ext cx="152400" cy="152400"/>
          </a:xfrm>
          <a:prstGeom prst="line">
            <a:avLst/>
          </a:prstGeom>
          <a:noFill/>
          <a:ln w="9525">
            <a:solidFill>
              <a:srgbClr val="F53842"/>
            </a:solidFill>
            <a:round/>
            <a:headEnd/>
            <a:tailEnd/>
          </a:ln>
          <a:effectLst/>
        </p:spPr>
        <p:txBody>
          <a:bodyPr wrap="none" anchor="ctr">
            <a:prstTxWarp prst="textNoShape">
              <a:avLst/>
            </a:prstTxWarp>
          </a:bodyPr>
          <a:lstStyle/>
          <a:p>
            <a:endParaRPr lang="en-US"/>
          </a:p>
        </p:txBody>
      </p:sp>
      <p:sp>
        <p:nvSpPr>
          <p:cNvPr id="186401" name="Line 33"/>
          <p:cNvSpPr>
            <a:spLocks noChangeShapeType="1"/>
          </p:cNvSpPr>
          <p:nvPr/>
        </p:nvSpPr>
        <p:spPr bwMode="auto">
          <a:xfrm flipH="1" flipV="1">
            <a:off x="2819400" y="2667000"/>
            <a:ext cx="152400" cy="152400"/>
          </a:xfrm>
          <a:prstGeom prst="line">
            <a:avLst/>
          </a:prstGeom>
          <a:noFill/>
          <a:ln w="9525">
            <a:solidFill>
              <a:srgbClr val="F53842"/>
            </a:solidFill>
            <a:round/>
            <a:headEnd/>
            <a:tailEnd/>
          </a:ln>
          <a:effectLst/>
        </p:spPr>
        <p:txBody>
          <a:bodyPr wrap="none" anchor="ctr">
            <a:prstTxWarp prst="textNoShape">
              <a:avLst/>
            </a:prstTxWarp>
          </a:bodyPr>
          <a:lstStyle/>
          <a:p>
            <a:endParaRPr lang="en-US"/>
          </a:p>
        </p:txBody>
      </p:sp>
      <p:sp>
        <p:nvSpPr>
          <p:cNvPr id="186402" name="Line 34"/>
          <p:cNvSpPr>
            <a:spLocks noChangeShapeType="1"/>
          </p:cNvSpPr>
          <p:nvPr/>
        </p:nvSpPr>
        <p:spPr bwMode="auto">
          <a:xfrm>
            <a:off x="4114800" y="1219200"/>
            <a:ext cx="0" cy="76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pic>
        <p:nvPicPr>
          <p:cNvPr id="186403" name="Picture 35"/>
          <p:cNvPicPr>
            <a:picLocks noChangeAspect="1" noChangeArrowheads="1"/>
          </p:cNvPicPr>
          <p:nvPr/>
        </p:nvPicPr>
        <p:blipFill>
          <a:blip r:embed="rId4"/>
          <a:srcRect/>
          <a:stretch>
            <a:fillRect/>
          </a:stretch>
        </p:blipFill>
        <p:spPr bwMode="auto">
          <a:xfrm>
            <a:off x="7346950" y="715963"/>
            <a:ext cx="1568450" cy="274637"/>
          </a:xfrm>
          <a:prstGeom prst="rect">
            <a:avLst/>
          </a:prstGeom>
          <a:noFill/>
          <a:ln w="9525">
            <a:noFill/>
            <a:miter lim="800000"/>
            <a:headEnd/>
            <a:tailEnd/>
          </a:ln>
        </p:spPr>
      </p:pic>
      <p:sp>
        <p:nvSpPr>
          <p:cNvPr id="186404" name="Rectangle 36"/>
          <p:cNvSpPr>
            <a:spLocks noChangeArrowheads="1"/>
          </p:cNvSpPr>
          <p:nvPr/>
        </p:nvSpPr>
        <p:spPr bwMode="auto">
          <a:xfrm>
            <a:off x="1219200" y="152400"/>
            <a:ext cx="6858000" cy="533400"/>
          </a:xfrm>
          <a:prstGeom prst="rect">
            <a:avLst/>
          </a:prstGeom>
          <a:solidFill>
            <a:srgbClr val="FF9900"/>
          </a:solidFill>
          <a:ln w="9525">
            <a:solidFill>
              <a:schemeClr val="tx1"/>
            </a:solidFill>
            <a:miter lim="800000"/>
            <a:headEnd/>
            <a:tailEnd/>
          </a:ln>
          <a:effectLst/>
        </p:spPr>
        <p:txBody>
          <a:bodyPr lIns="0" tIns="0" rIns="0" bIns="0" anchor="b">
            <a:prstTxWarp prst="textNoShape">
              <a:avLst/>
            </a:prstTxWarp>
          </a:bodyPr>
          <a:lstStyle/>
          <a:p>
            <a:pPr algn="ctr" eaLnBrk="1" hangingPunct="1"/>
            <a:r>
              <a:rPr lang="en-US" sz="2800">
                <a:solidFill>
                  <a:schemeClr val="tx2"/>
                </a:solidFill>
                <a:latin typeface="Arial" charset="0"/>
              </a:rPr>
              <a:t>Structure of </a:t>
            </a:r>
            <a:r>
              <a:rPr lang="en-US" sz="2800" i="1">
                <a:solidFill>
                  <a:schemeClr val="tx2"/>
                </a:solidFill>
                <a:latin typeface="Arial" charset="0"/>
              </a:rPr>
              <a:t>Ischaemum muticum</a:t>
            </a:r>
            <a:endParaRPr lang="en-US" sz="4000" i="1">
              <a:solidFill>
                <a:schemeClr val="tx2"/>
              </a:solidFill>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5650" name="Picture 2"/>
          <p:cNvPicPr>
            <a:picLocks noChangeAspect="1" noChangeArrowheads="1"/>
          </p:cNvPicPr>
          <p:nvPr/>
        </p:nvPicPr>
        <p:blipFill>
          <a:blip r:embed="rId3"/>
          <a:srcRect/>
          <a:stretch>
            <a:fillRect/>
          </a:stretch>
        </p:blipFill>
        <p:spPr bwMode="auto">
          <a:xfrm>
            <a:off x="7270750" y="228600"/>
            <a:ext cx="1568450" cy="274638"/>
          </a:xfrm>
          <a:prstGeom prst="rect">
            <a:avLst/>
          </a:prstGeom>
          <a:noFill/>
          <a:ln w="9525">
            <a:noFill/>
            <a:miter lim="800000"/>
            <a:headEnd/>
            <a:tailEnd/>
          </a:ln>
        </p:spPr>
      </p:pic>
      <p:sp>
        <p:nvSpPr>
          <p:cNvPr id="155651" name="Rectangle 3"/>
          <p:cNvSpPr>
            <a:spLocks noChangeArrowheads="1"/>
          </p:cNvSpPr>
          <p:nvPr/>
        </p:nvSpPr>
        <p:spPr bwMode="auto">
          <a:xfrm>
            <a:off x="0" y="6400800"/>
            <a:ext cx="9144000" cy="457200"/>
          </a:xfrm>
          <a:prstGeom prst="rect">
            <a:avLst/>
          </a:prstGeom>
          <a:solidFill>
            <a:srgbClr val="EAEBE4"/>
          </a:solidFill>
          <a:ln w="9525">
            <a:noFill/>
            <a:miter lim="800000"/>
            <a:headEnd/>
            <a:tailEnd/>
          </a:ln>
          <a:effectLst/>
        </p:spPr>
        <p:txBody>
          <a:bodyPr wrap="none" anchor="ctr">
            <a:prstTxWarp prst="textNoShape">
              <a:avLst/>
            </a:prstTxWarp>
          </a:bodyPr>
          <a:lstStyle/>
          <a:p>
            <a:pPr algn="ctr" eaLnBrk="1" hangingPunct="1"/>
            <a:endParaRPr kumimoji="1" lang="en-US" sz="2400">
              <a:latin typeface="Times New Roman" charset="0"/>
            </a:endParaRPr>
          </a:p>
        </p:txBody>
      </p:sp>
      <p:sp>
        <p:nvSpPr>
          <p:cNvPr id="155652" name="Rectangle 4"/>
          <p:cNvSpPr>
            <a:spLocks noChangeArrowheads="1"/>
          </p:cNvSpPr>
          <p:nvPr/>
        </p:nvSpPr>
        <p:spPr bwMode="auto">
          <a:xfrm>
            <a:off x="152400" y="6477000"/>
            <a:ext cx="5943600" cy="152400"/>
          </a:xfrm>
          <a:prstGeom prst="rect">
            <a:avLst/>
          </a:prstGeom>
          <a:noFill/>
          <a:ln w="9525">
            <a:noFill/>
            <a:miter lim="800000"/>
            <a:headEnd/>
            <a:tailEnd/>
          </a:ln>
          <a:effectLst/>
        </p:spPr>
        <p:txBody>
          <a:bodyPr lIns="0" tIns="0" rIns="0" bIns="0">
            <a:prstTxWarp prst="textNoShape">
              <a:avLst/>
            </a:prstTxWarp>
          </a:bodyPr>
          <a:lstStyle/>
          <a:p>
            <a:pPr eaLnBrk="1" hangingPunct="1">
              <a:lnSpc>
                <a:spcPct val="90000"/>
              </a:lnSpc>
            </a:pPr>
            <a:r>
              <a:rPr kumimoji="1" lang="en-US" sz="900" b="1">
                <a:solidFill>
                  <a:srgbClr val="3F3F2C"/>
                </a:solidFill>
              </a:rPr>
              <a:t>Copyright </a:t>
            </a:r>
            <a:r>
              <a:rPr kumimoji="1" lang="en-US" sz="900" b="1">
                <a:solidFill>
                  <a:srgbClr val="3F3F2C"/>
                </a:solidFill>
              </a:rPr>
              <a:t>© 2006-2011 Marshall Cavendish International (Singapore) Pte. Ltd. </a:t>
            </a:r>
          </a:p>
        </p:txBody>
      </p:sp>
      <p:sp>
        <p:nvSpPr>
          <p:cNvPr id="155653" name="Line 5"/>
          <p:cNvSpPr>
            <a:spLocks noChangeShapeType="1"/>
          </p:cNvSpPr>
          <p:nvPr/>
        </p:nvSpPr>
        <p:spPr bwMode="auto">
          <a:xfrm>
            <a:off x="4648200" y="2133600"/>
            <a:ext cx="0" cy="152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55654" name="Line 6"/>
          <p:cNvSpPr>
            <a:spLocks noChangeShapeType="1"/>
          </p:cNvSpPr>
          <p:nvPr/>
        </p:nvSpPr>
        <p:spPr bwMode="auto">
          <a:xfrm flipV="1">
            <a:off x="8610600" y="2286000"/>
            <a:ext cx="0" cy="152400"/>
          </a:xfrm>
          <a:prstGeom prst="line">
            <a:avLst/>
          </a:prstGeom>
          <a:noFill/>
          <a:ln w="9525">
            <a:solidFill>
              <a:schemeClr val="tx1"/>
            </a:solidFill>
            <a:round/>
            <a:headEnd/>
            <a:tailEnd/>
          </a:ln>
          <a:effectLst/>
        </p:spPr>
        <p:txBody>
          <a:bodyPr>
            <a:prstTxWarp prst="textNoShape">
              <a:avLst/>
            </a:prstTxWarp>
          </a:bodyPr>
          <a:lstStyle/>
          <a:p>
            <a:endParaRPr lang="en-US"/>
          </a:p>
        </p:txBody>
      </p:sp>
      <p:pic>
        <p:nvPicPr>
          <p:cNvPr id="155655" name="Picture 7"/>
          <p:cNvPicPr>
            <a:picLocks noChangeAspect="1" noChangeArrowheads="1"/>
          </p:cNvPicPr>
          <p:nvPr/>
        </p:nvPicPr>
        <p:blipFill>
          <a:blip r:embed="rId4"/>
          <a:srcRect/>
          <a:stretch>
            <a:fillRect/>
          </a:stretch>
        </p:blipFill>
        <p:spPr bwMode="auto">
          <a:xfrm>
            <a:off x="457200" y="2536825"/>
            <a:ext cx="8382000" cy="2392363"/>
          </a:xfrm>
          <a:prstGeom prst="rect">
            <a:avLst/>
          </a:prstGeom>
          <a:noFill/>
        </p:spPr>
      </p:pic>
      <p:sp>
        <p:nvSpPr>
          <p:cNvPr id="155656" name="Line 8"/>
          <p:cNvSpPr>
            <a:spLocks noChangeShapeType="1"/>
          </p:cNvSpPr>
          <p:nvPr/>
        </p:nvSpPr>
        <p:spPr bwMode="auto">
          <a:xfrm>
            <a:off x="4648200" y="1828800"/>
            <a:ext cx="0" cy="381000"/>
          </a:xfrm>
          <a:prstGeom prst="line">
            <a:avLst/>
          </a:prstGeom>
          <a:noFill/>
          <a:ln w="19050">
            <a:solidFill>
              <a:srgbClr val="FF6600"/>
            </a:solidFill>
            <a:round/>
            <a:headEnd/>
            <a:tailEnd/>
          </a:ln>
          <a:effectLst/>
        </p:spPr>
        <p:txBody>
          <a:bodyPr>
            <a:prstTxWarp prst="textNoShape">
              <a:avLst/>
            </a:prstTxWarp>
          </a:bodyPr>
          <a:lstStyle/>
          <a:p>
            <a:endParaRPr lang="en-US"/>
          </a:p>
        </p:txBody>
      </p:sp>
      <p:sp>
        <p:nvSpPr>
          <p:cNvPr id="155657" name="AutoShape 9"/>
          <p:cNvSpPr>
            <a:spLocks noChangeArrowheads="1"/>
          </p:cNvSpPr>
          <p:nvPr/>
        </p:nvSpPr>
        <p:spPr bwMode="auto">
          <a:xfrm>
            <a:off x="2813050" y="1143000"/>
            <a:ext cx="3670300" cy="865188"/>
          </a:xfrm>
          <a:prstGeom prst="roundRect">
            <a:avLst>
              <a:gd name="adj" fmla="val 16667"/>
            </a:avLst>
          </a:prstGeom>
          <a:solidFill>
            <a:srgbClr val="FFFFCC"/>
          </a:solidFill>
          <a:ln w="9525">
            <a:solidFill>
              <a:srgbClr val="FF6600"/>
            </a:solidFill>
            <a:round/>
            <a:headEnd/>
            <a:tailEnd/>
          </a:ln>
          <a:effectLst/>
        </p:spPr>
        <p:txBody>
          <a:bodyPr anchor="ctr">
            <a:prstTxWarp prst="textNoShape">
              <a:avLst/>
            </a:prstTxWarp>
            <a:spAutoFit/>
          </a:bodyPr>
          <a:lstStyle/>
          <a:p>
            <a:pPr eaLnBrk="1" hangingPunct="1">
              <a:spcBef>
                <a:spcPct val="50000"/>
              </a:spcBef>
            </a:pPr>
            <a:r>
              <a:rPr lang="en-US" b="1">
                <a:solidFill>
                  <a:srgbClr val="FF6600"/>
                </a:solidFill>
                <a:latin typeface="Arial" charset="0"/>
              </a:rPr>
              <a:t>Pistil</a:t>
            </a:r>
            <a:endParaRPr lang="en-US" sz="1600" b="1">
              <a:solidFill>
                <a:srgbClr val="FF6600"/>
              </a:solidFill>
              <a:latin typeface="Arial" charset="0"/>
            </a:endParaRPr>
          </a:p>
          <a:p>
            <a:pPr eaLnBrk="1" hangingPunct="1">
              <a:spcBef>
                <a:spcPct val="50000"/>
              </a:spcBef>
            </a:pPr>
            <a:r>
              <a:rPr lang="en-US">
                <a:latin typeface="Times New Roman" charset="0"/>
              </a:rPr>
              <a:t>The pistil consists of a single carpel.</a:t>
            </a:r>
            <a:endParaRPr lang="en-US" sz="1600">
              <a:latin typeface="Times New Roman" charset="0"/>
            </a:endParaRPr>
          </a:p>
        </p:txBody>
      </p:sp>
      <p:sp>
        <p:nvSpPr>
          <p:cNvPr id="155658" name="Line 10"/>
          <p:cNvSpPr>
            <a:spLocks noChangeShapeType="1"/>
          </p:cNvSpPr>
          <p:nvPr/>
        </p:nvSpPr>
        <p:spPr bwMode="auto">
          <a:xfrm>
            <a:off x="609600" y="2286000"/>
            <a:ext cx="80010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55659" name="Rectangle 11"/>
          <p:cNvSpPr>
            <a:spLocks noChangeArrowheads="1"/>
          </p:cNvSpPr>
          <p:nvPr/>
        </p:nvSpPr>
        <p:spPr bwMode="auto">
          <a:xfrm>
            <a:off x="7086600" y="6477000"/>
            <a:ext cx="11430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EDF74981-DAC3-C948-8467-9E3E53BE9D22}" type="datetime3">
              <a:rPr kumimoji="1" lang="en-US" sz="800" b="1">
                <a:solidFill>
                  <a:srgbClr val="3F3F2C"/>
                </a:solidFill>
              </a:rPr>
              <a:pPr algn="r" eaLnBrk="1" hangingPunct="1"/>
              <a:t>January 16, 10</a:t>
            </a:fld>
            <a:endParaRPr kumimoji="1" lang="en-US" sz="800" b="1">
              <a:solidFill>
                <a:srgbClr val="3F3F2C"/>
              </a:solidFill>
              <a:latin typeface="Times New Roman" charset="0"/>
            </a:endParaRPr>
          </a:p>
        </p:txBody>
      </p:sp>
      <p:sp>
        <p:nvSpPr>
          <p:cNvPr id="155660" name="Rectangle 12"/>
          <p:cNvSpPr>
            <a:spLocks noChangeArrowheads="1"/>
          </p:cNvSpPr>
          <p:nvPr/>
        </p:nvSpPr>
        <p:spPr bwMode="auto">
          <a:xfrm>
            <a:off x="8534400" y="6477000"/>
            <a:ext cx="3048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5ECA28DA-C168-8F4C-8D41-E0C98C47B03C}" type="slidenum">
              <a:rPr kumimoji="1" lang="en-US" sz="900">
                <a:solidFill>
                  <a:srgbClr val="3F3F2C"/>
                </a:solidFill>
              </a:rPr>
              <a:pPr algn="r" eaLnBrk="1" hangingPunct="1"/>
              <a:t>2</a:t>
            </a:fld>
            <a:endParaRPr kumimoji="1" lang="en-US" sz="1400">
              <a:latin typeface="Arial" charset="0"/>
            </a:endParaRPr>
          </a:p>
        </p:txBody>
      </p:sp>
      <p:sp>
        <p:nvSpPr>
          <p:cNvPr id="155661" name="Line 13"/>
          <p:cNvSpPr>
            <a:spLocks noChangeShapeType="1"/>
          </p:cNvSpPr>
          <p:nvPr/>
        </p:nvSpPr>
        <p:spPr bwMode="auto">
          <a:xfrm flipV="1">
            <a:off x="609600" y="2286000"/>
            <a:ext cx="0" cy="152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55662" name="AutoShape 14"/>
          <p:cNvSpPr>
            <a:spLocks noChangeArrowheads="1"/>
          </p:cNvSpPr>
          <p:nvPr/>
        </p:nvSpPr>
        <p:spPr bwMode="auto">
          <a:xfrm>
            <a:off x="609600" y="4264025"/>
            <a:ext cx="2362200" cy="1778000"/>
          </a:xfrm>
          <a:prstGeom prst="roundRect">
            <a:avLst>
              <a:gd name="adj" fmla="val 16667"/>
            </a:avLst>
          </a:prstGeom>
          <a:solidFill>
            <a:srgbClr val="FFFFCC"/>
          </a:solidFill>
          <a:ln w="9525">
            <a:solidFill>
              <a:srgbClr val="FF6600"/>
            </a:solidFill>
            <a:round/>
            <a:headEnd/>
            <a:tailEnd/>
          </a:ln>
          <a:effectLst/>
        </p:spPr>
        <p:txBody>
          <a:bodyPr anchor="ctr">
            <a:prstTxWarp prst="textNoShape">
              <a:avLst/>
            </a:prstTxWarp>
            <a:spAutoFit/>
          </a:bodyPr>
          <a:lstStyle/>
          <a:p>
            <a:pPr eaLnBrk="1" hangingPunct="1">
              <a:spcBef>
                <a:spcPct val="50000"/>
              </a:spcBef>
            </a:pPr>
            <a:r>
              <a:rPr lang="en-US" b="1">
                <a:solidFill>
                  <a:srgbClr val="FF6600"/>
                </a:solidFill>
                <a:latin typeface="Arial" charset="0"/>
              </a:rPr>
              <a:t>Stigma</a:t>
            </a:r>
            <a:endParaRPr lang="en-US" sz="1600" b="1">
              <a:solidFill>
                <a:srgbClr val="FF6600"/>
              </a:solidFill>
              <a:latin typeface="Arial" charset="0"/>
            </a:endParaRPr>
          </a:p>
          <a:p>
            <a:pPr eaLnBrk="1" hangingPunct="1">
              <a:spcBef>
                <a:spcPct val="50000"/>
              </a:spcBef>
            </a:pPr>
            <a:r>
              <a:rPr lang="en-US">
                <a:latin typeface="Times New Roman" charset="0"/>
              </a:rPr>
              <a:t>The stigma is small and compact. It is located at the end of the style.</a:t>
            </a:r>
            <a:endParaRPr lang="en-US" sz="1600" b="1">
              <a:solidFill>
                <a:srgbClr val="FF6600"/>
              </a:solidFill>
              <a:latin typeface="Arial" charset="0"/>
            </a:endParaRPr>
          </a:p>
        </p:txBody>
      </p:sp>
      <p:sp>
        <p:nvSpPr>
          <p:cNvPr id="155663" name="Line 15"/>
          <p:cNvSpPr>
            <a:spLocks noChangeShapeType="1"/>
          </p:cNvSpPr>
          <p:nvPr/>
        </p:nvSpPr>
        <p:spPr bwMode="auto">
          <a:xfrm>
            <a:off x="1219200" y="3505200"/>
            <a:ext cx="533400" cy="762000"/>
          </a:xfrm>
          <a:prstGeom prst="line">
            <a:avLst/>
          </a:prstGeom>
          <a:noFill/>
          <a:ln w="19050">
            <a:solidFill>
              <a:srgbClr val="FF6600"/>
            </a:solidFill>
            <a:round/>
            <a:headEnd/>
            <a:tailEnd/>
          </a:ln>
          <a:effectLst/>
        </p:spPr>
        <p:txBody>
          <a:bodyPr>
            <a:prstTxWarp prst="textNoShape">
              <a:avLst/>
            </a:prstTxWarp>
          </a:bodyPr>
          <a:lstStyle/>
          <a:p>
            <a:endParaRPr lang="en-US"/>
          </a:p>
        </p:txBody>
      </p:sp>
      <p:sp>
        <p:nvSpPr>
          <p:cNvPr id="155664" name="Line 16"/>
          <p:cNvSpPr>
            <a:spLocks noChangeShapeType="1"/>
          </p:cNvSpPr>
          <p:nvPr/>
        </p:nvSpPr>
        <p:spPr bwMode="auto">
          <a:xfrm>
            <a:off x="2971800" y="3352800"/>
            <a:ext cx="1219200" cy="914400"/>
          </a:xfrm>
          <a:prstGeom prst="line">
            <a:avLst/>
          </a:prstGeom>
          <a:noFill/>
          <a:ln w="19050">
            <a:solidFill>
              <a:srgbClr val="FF6600"/>
            </a:solidFill>
            <a:round/>
            <a:headEnd/>
            <a:tailEnd/>
          </a:ln>
          <a:effectLst/>
        </p:spPr>
        <p:txBody>
          <a:bodyPr>
            <a:prstTxWarp prst="textNoShape">
              <a:avLst/>
            </a:prstTxWarp>
          </a:bodyPr>
          <a:lstStyle/>
          <a:p>
            <a:endParaRPr lang="en-US"/>
          </a:p>
        </p:txBody>
      </p:sp>
      <p:sp>
        <p:nvSpPr>
          <p:cNvPr id="155665" name="AutoShape 17"/>
          <p:cNvSpPr>
            <a:spLocks noChangeArrowheads="1"/>
          </p:cNvSpPr>
          <p:nvPr/>
        </p:nvSpPr>
        <p:spPr bwMode="auto">
          <a:xfrm>
            <a:off x="3124200" y="4337050"/>
            <a:ext cx="2209800" cy="1622425"/>
          </a:xfrm>
          <a:prstGeom prst="roundRect">
            <a:avLst>
              <a:gd name="adj" fmla="val 16667"/>
            </a:avLst>
          </a:prstGeom>
          <a:solidFill>
            <a:srgbClr val="FFFFCC"/>
          </a:solidFill>
          <a:ln w="9525">
            <a:solidFill>
              <a:srgbClr val="FF6600"/>
            </a:solidFill>
            <a:round/>
            <a:headEnd/>
            <a:tailEnd/>
          </a:ln>
          <a:effectLst/>
        </p:spPr>
        <p:txBody>
          <a:bodyPr anchor="ctr">
            <a:prstTxWarp prst="textNoShape">
              <a:avLst/>
            </a:prstTxWarp>
            <a:spAutoFit/>
          </a:bodyPr>
          <a:lstStyle/>
          <a:p>
            <a:pPr eaLnBrk="1" hangingPunct="1">
              <a:spcBef>
                <a:spcPct val="50000"/>
              </a:spcBef>
            </a:pPr>
            <a:r>
              <a:rPr lang="en-US" sz="2000" b="1">
                <a:solidFill>
                  <a:srgbClr val="FF6600"/>
                </a:solidFill>
                <a:latin typeface="Arial" charset="0"/>
              </a:rPr>
              <a:t>Style</a:t>
            </a:r>
          </a:p>
          <a:p>
            <a:pPr eaLnBrk="1" hangingPunct="1">
              <a:spcBef>
                <a:spcPct val="50000"/>
              </a:spcBef>
            </a:pPr>
            <a:r>
              <a:rPr lang="en-US" sz="2000">
                <a:latin typeface="Arial" charset="0"/>
              </a:rPr>
              <a:t>The style is a long, curved, hairy structure.</a:t>
            </a:r>
            <a:endParaRPr lang="en-US" sz="2000" b="1">
              <a:solidFill>
                <a:srgbClr val="FF6600"/>
              </a:solidFill>
              <a:latin typeface="Arial" charset="0"/>
            </a:endParaRPr>
          </a:p>
        </p:txBody>
      </p:sp>
      <p:sp>
        <p:nvSpPr>
          <p:cNvPr id="155666" name="Text Box 18"/>
          <p:cNvSpPr txBox="1">
            <a:spLocks noChangeArrowheads="1"/>
          </p:cNvSpPr>
          <p:nvPr/>
        </p:nvSpPr>
        <p:spPr bwMode="auto">
          <a:xfrm>
            <a:off x="6705600" y="2743200"/>
            <a:ext cx="1828800" cy="6413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a:solidFill>
                  <a:srgbClr val="FF6600"/>
                </a:solidFill>
                <a:latin typeface="Times New Roman" charset="0"/>
              </a:rPr>
              <a:t>Section of the carpel of </a:t>
            </a:r>
            <a:r>
              <a:rPr lang="en-US" i="1">
                <a:solidFill>
                  <a:srgbClr val="FF6600"/>
                </a:solidFill>
                <a:latin typeface="Times New Roman" charset="0"/>
              </a:rPr>
              <a:t>Clitoria</a:t>
            </a:r>
            <a:endParaRPr lang="en-US" sz="1600">
              <a:latin typeface="Times New Roman" charset="0"/>
            </a:endParaRPr>
          </a:p>
        </p:txBody>
      </p:sp>
      <p:sp>
        <p:nvSpPr>
          <p:cNvPr id="155667" name="Rectangle 19"/>
          <p:cNvSpPr>
            <a:spLocks noChangeArrowheads="1"/>
          </p:cNvSpPr>
          <p:nvPr/>
        </p:nvSpPr>
        <p:spPr bwMode="auto">
          <a:xfrm>
            <a:off x="1371600" y="228600"/>
            <a:ext cx="5867400" cy="609600"/>
          </a:xfrm>
          <a:prstGeom prst="rect">
            <a:avLst/>
          </a:prstGeom>
          <a:solidFill>
            <a:srgbClr val="FF9900"/>
          </a:solidFill>
          <a:ln w="9525">
            <a:solidFill>
              <a:schemeClr val="tx1"/>
            </a:solidFill>
            <a:miter lim="800000"/>
            <a:headEnd/>
            <a:tailEnd/>
          </a:ln>
          <a:effectLst/>
        </p:spPr>
        <p:txBody>
          <a:bodyPr lIns="0" tIns="0" rIns="0" bIns="0" anchor="b">
            <a:prstTxWarp prst="textNoShape">
              <a:avLst/>
            </a:prstTxWarp>
          </a:bodyPr>
          <a:lstStyle/>
          <a:p>
            <a:pPr algn="ctr" eaLnBrk="1" hangingPunct="1"/>
            <a:r>
              <a:rPr lang="en-US" sz="2800">
                <a:solidFill>
                  <a:schemeClr val="tx2"/>
                </a:solidFill>
                <a:latin typeface="Arial" charset="0"/>
              </a:rPr>
              <a:t>Stamens and Pistil of </a:t>
            </a:r>
            <a:r>
              <a:rPr lang="en-US" sz="2800" i="1">
                <a:solidFill>
                  <a:schemeClr val="tx2"/>
                </a:solidFill>
                <a:latin typeface="Arial" charset="0"/>
              </a:rPr>
              <a:t>Clitoria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8418" name="Picture 2" descr="2-10 flipped"/>
          <p:cNvPicPr>
            <a:picLocks noChangeAspect="1" noChangeArrowheads="1"/>
          </p:cNvPicPr>
          <p:nvPr/>
        </p:nvPicPr>
        <p:blipFill>
          <a:blip r:embed="rId3"/>
          <a:srcRect/>
          <a:stretch>
            <a:fillRect/>
          </a:stretch>
        </p:blipFill>
        <p:spPr bwMode="auto">
          <a:xfrm>
            <a:off x="2284413" y="1644650"/>
            <a:ext cx="3949700" cy="3121025"/>
          </a:xfrm>
          <a:prstGeom prst="rect">
            <a:avLst/>
          </a:prstGeom>
          <a:noFill/>
          <a:ln w="9525">
            <a:noFill/>
            <a:miter lim="800000"/>
            <a:headEnd/>
            <a:tailEnd/>
          </a:ln>
        </p:spPr>
      </p:pic>
      <p:sp>
        <p:nvSpPr>
          <p:cNvPr id="188419" name="Rectangle 3"/>
          <p:cNvSpPr>
            <a:spLocks noChangeArrowheads="1"/>
          </p:cNvSpPr>
          <p:nvPr/>
        </p:nvSpPr>
        <p:spPr bwMode="auto">
          <a:xfrm>
            <a:off x="0" y="6400800"/>
            <a:ext cx="9144000" cy="457200"/>
          </a:xfrm>
          <a:prstGeom prst="rect">
            <a:avLst/>
          </a:prstGeom>
          <a:solidFill>
            <a:srgbClr val="EAEBE4"/>
          </a:solidFill>
          <a:ln w="9525">
            <a:noFill/>
            <a:miter lim="800000"/>
            <a:headEnd/>
            <a:tailEnd/>
          </a:ln>
          <a:effectLst/>
        </p:spPr>
        <p:txBody>
          <a:bodyPr wrap="none" anchor="ctr">
            <a:prstTxWarp prst="textNoShape">
              <a:avLst/>
            </a:prstTxWarp>
          </a:bodyPr>
          <a:lstStyle/>
          <a:p>
            <a:pPr algn="ctr" eaLnBrk="1" hangingPunct="1"/>
            <a:endParaRPr kumimoji="1" lang="en-US" sz="2400">
              <a:latin typeface="Times New Roman" charset="0"/>
            </a:endParaRPr>
          </a:p>
        </p:txBody>
      </p:sp>
      <p:sp>
        <p:nvSpPr>
          <p:cNvPr id="188420" name="Rectangle 4"/>
          <p:cNvSpPr>
            <a:spLocks noChangeArrowheads="1"/>
          </p:cNvSpPr>
          <p:nvPr/>
        </p:nvSpPr>
        <p:spPr bwMode="auto">
          <a:xfrm>
            <a:off x="7086600" y="6477000"/>
            <a:ext cx="11430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2628D89B-7376-364F-B887-D433B75F80F1}" type="datetime3">
              <a:rPr kumimoji="1" lang="en-US" sz="800" b="1">
                <a:solidFill>
                  <a:srgbClr val="3F3F2C"/>
                </a:solidFill>
              </a:rPr>
              <a:pPr algn="r" eaLnBrk="1" hangingPunct="1"/>
              <a:t>January 16, 10</a:t>
            </a:fld>
            <a:endParaRPr kumimoji="1" lang="en-US" sz="800" b="1">
              <a:solidFill>
                <a:srgbClr val="3F3F2C"/>
              </a:solidFill>
              <a:latin typeface="Times New Roman" charset="0"/>
            </a:endParaRPr>
          </a:p>
        </p:txBody>
      </p:sp>
      <p:sp>
        <p:nvSpPr>
          <p:cNvPr id="188421" name="Rectangle 5"/>
          <p:cNvSpPr>
            <a:spLocks noChangeArrowheads="1"/>
          </p:cNvSpPr>
          <p:nvPr/>
        </p:nvSpPr>
        <p:spPr bwMode="auto">
          <a:xfrm>
            <a:off x="152400" y="6477000"/>
            <a:ext cx="5943600" cy="152400"/>
          </a:xfrm>
          <a:prstGeom prst="rect">
            <a:avLst/>
          </a:prstGeom>
          <a:noFill/>
          <a:ln w="9525">
            <a:noFill/>
            <a:miter lim="800000"/>
            <a:headEnd/>
            <a:tailEnd/>
          </a:ln>
          <a:effectLst/>
        </p:spPr>
        <p:txBody>
          <a:bodyPr lIns="0" tIns="0" rIns="0" bIns="0">
            <a:prstTxWarp prst="textNoShape">
              <a:avLst/>
            </a:prstTxWarp>
          </a:bodyPr>
          <a:lstStyle/>
          <a:p>
            <a:pPr eaLnBrk="1" hangingPunct="1">
              <a:lnSpc>
                <a:spcPct val="90000"/>
              </a:lnSpc>
            </a:pPr>
            <a:r>
              <a:rPr kumimoji="1" lang="en-US" sz="900" b="1">
                <a:solidFill>
                  <a:srgbClr val="3F3F2C"/>
                </a:solidFill>
              </a:rPr>
              <a:t>Copyright </a:t>
            </a:r>
            <a:r>
              <a:rPr kumimoji="1" lang="en-US" sz="900" b="1">
                <a:solidFill>
                  <a:srgbClr val="3F3F2C"/>
                </a:solidFill>
              </a:rPr>
              <a:t>© 2006-2011 Marshall Cavendish International (Singapore) Pte. Ltd. </a:t>
            </a:r>
          </a:p>
        </p:txBody>
      </p:sp>
      <p:sp>
        <p:nvSpPr>
          <p:cNvPr id="188422" name="Rectangle 6"/>
          <p:cNvSpPr>
            <a:spLocks noChangeArrowheads="1"/>
          </p:cNvSpPr>
          <p:nvPr/>
        </p:nvSpPr>
        <p:spPr bwMode="auto">
          <a:xfrm>
            <a:off x="8534400" y="6477000"/>
            <a:ext cx="3048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F1379800-1543-9A41-90A9-17F52495BC9B}" type="slidenum">
              <a:rPr kumimoji="1" lang="en-US" sz="900">
                <a:solidFill>
                  <a:srgbClr val="3F3F2C"/>
                </a:solidFill>
              </a:rPr>
              <a:pPr algn="r" eaLnBrk="1" hangingPunct="1"/>
              <a:t>20</a:t>
            </a:fld>
            <a:endParaRPr kumimoji="1" lang="en-US" sz="1400">
              <a:latin typeface="Arial" charset="0"/>
            </a:endParaRPr>
          </a:p>
        </p:txBody>
      </p:sp>
      <p:sp>
        <p:nvSpPr>
          <p:cNvPr id="188423" name="Line 7"/>
          <p:cNvSpPr>
            <a:spLocks noChangeShapeType="1"/>
          </p:cNvSpPr>
          <p:nvPr/>
        </p:nvSpPr>
        <p:spPr bwMode="auto">
          <a:xfrm flipV="1">
            <a:off x="2971800" y="3733800"/>
            <a:ext cx="990600" cy="533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8424" name="Text Box 8"/>
          <p:cNvSpPr txBox="1">
            <a:spLocks noChangeArrowheads="1"/>
          </p:cNvSpPr>
          <p:nvPr/>
        </p:nvSpPr>
        <p:spPr bwMode="auto">
          <a:xfrm>
            <a:off x="2209800" y="4121150"/>
            <a:ext cx="890588"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lodicule</a:t>
            </a:r>
          </a:p>
        </p:txBody>
      </p:sp>
      <p:sp>
        <p:nvSpPr>
          <p:cNvPr id="188425" name="Line 9"/>
          <p:cNvSpPr>
            <a:spLocks noChangeShapeType="1"/>
          </p:cNvSpPr>
          <p:nvPr/>
        </p:nvSpPr>
        <p:spPr bwMode="auto">
          <a:xfrm>
            <a:off x="5638800" y="2590800"/>
            <a:ext cx="8382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8426" name="Text Box 10"/>
          <p:cNvSpPr txBox="1">
            <a:spLocks noChangeArrowheads="1"/>
          </p:cNvSpPr>
          <p:nvPr/>
        </p:nvSpPr>
        <p:spPr bwMode="auto">
          <a:xfrm>
            <a:off x="3276600" y="4495800"/>
            <a:ext cx="1219200" cy="5810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flowering bract (scale)</a:t>
            </a:r>
          </a:p>
        </p:txBody>
      </p:sp>
      <p:sp>
        <p:nvSpPr>
          <p:cNvPr id="188427" name="Text Box 11"/>
          <p:cNvSpPr txBox="1">
            <a:spLocks noChangeArrowheads="1"/>
          </p:cNvSpPr>
          <p:nvPr/>
        </p:nvSpPr>
        <p:spPr bwMode="auto">
          <a:xfrm>
            <a:off x="6477000" y="2209800"/>
            <a:ext cx="1905000" cy="82550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feathery stigmas hanging out of the bracts</a:t>
            </a:r>
          </a:p>
        </p:txBody>
      </p:sp>
      <p:sp>
        <p:nvSpPr>
          <p:cNvPr id="188428" name="Line 12"/>
          <p:cNvSpPr>
            <a:spLocks noChangeShapeType="1"/>
          </p:cNvSpPr>
          <p:nvPr/>
        </p:nvSpPr>
        <p:spPr bwMode="auto">
          <a:xfrm flipH="1" flipV="1">
            <a:off x="3733800" y="2286000"/>
            <a:ext cx="404813" cy="2571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8429" name="Text Box 13"/>
          <p:cNvSpPr txBox="1">
            <a:spLocks noChangeArrowheads="1"/>
          </p:cNvSpPr>
          <p:nvPr/>
        </p:nvSpPr>
        <p:spPr bwMode="auto">
          <a:xfrm>
            <a:off x="3048000" y="2057400"/>
            <a:ext cx="75565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anther</a:t>
            </a:r>
          </a:p>
        </p:txBody>
      </p:sp>
      <p:sp>
        <p:nvSpPr>
          <p:cNvPr id="188430" name="Line 14"/>
          <p:cNvSpPr>
            <a:spLocks noChangeShapeType="1"/>
          </p:cNvSpPr>
          <p:nvPr/>
        </p:nvSpPr>
        <p:spPr bwMode="auto">
          <a:xfrm>
            <a:off x="5029200" y="2209800"/>
            <a:ext cx="1447800" cy="381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8431" name="Line 15"/>
          <p:cNvSpPr>
            <a:spLocks noChangeShapeType="1"/>
          </p:cNvSpPr>
          <p:nvPr/>
        </p:nvSpPr>
        <p:spPr bwMode="auto">
          <a:xfrm flipH="1">
            <a:off x="3810000" y="3886200"/>
            <a:ext cx="38100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88432" name="Line 16"/>
          <p:cNvSpPr>
            <a:spLocks noChangeShapeType="1"/>
          </p:cNvSpPr>
          <p:nvPr/>
        </p:nvSpPr>
        <p:spPr bwMode="auto">
          <a:xfrm>
            <a:off x="5486400" y="2819400"/>
            <a:ext cx="1028700" cy="633413"/>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8433" name="Text Box 17"/>
          <p:cNvSpPr txBox="1">
            <a:spLocks noChangeArrowheads="1"/>
          </p:cNvSpPr>
          <p:nvPr/>
        </p:nvSpPr>
        <p:spPr bwMode="auto">
          <a:xfrm>
            <a:off x="6553200" y="3352800"/>
            <a:ext cx="144145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filament</a:t>
            </a:r>
          </a:p>
        </p:txBody>
      </p:sp>
      <p:sp>
        <p:nvSpPr>
          <p:cNvPr id="188434" name="Line 18"/>
          <p:cNvSpPr>
            <a:spLocks noChangeShapeType="1"/>
          </p:cNvSpPr>
          <p:nvPr/>
        </p:nvSpPr>
        <p:spPr bwMode="auto">
          <a:xfrm flipH="1">
            <a:off x="2667000" y="2438400"/>
            <a:ext cx="685800" cy="762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8435" name="Line 19"/>
          <p:cNvSpPr>
            <a:spLocks noChangeShapeType="1"/>
          </p:cNvSpPr>
          <p:nvPr/>
        </p:nvSpPr>
        <p:spPr bwMode="auto">
          <a:xfrm flipH="1" flipV="1">
            <a:off x="2667000" y="3200400"/>
            <a:ext cx="1524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8436" name="Text Box 20"/>
          <p:cNvSpPr txBox="1">
            <a:spLocks noChangeArrowheads="1"/>
          </p:cNvSpPr>
          <p:nvPr/>
        </p:nvSpPr>
        <p:spPr bwMode="auto">
          <a:xfrm>
            <a:off x="1752600" y="2438400"/>
            <a:ext cx="1233488" cy="5810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lower male flower</a:t>
            </a:r>
          </a:p>
        </p:txBody>
      </p:sp>
      <p:sp>
        <p:nvSpPr>
          <p:cNvPr id="188437" name="Line 21"/>
          <p:cNvSpPr>
            <a:spLocks noChangeShapeType="1"/>
          </p:cNvSpPr>
          <p:nvPr/>
        </p:nvSpPr>
        <p:spPr bwMode="auto">
          <a:xfrm>
            <a:off x="4648200" y="1447800"/>
            <a:ext cx="1295400" cy="6858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8438" name="Line 22"/>
          <p:cNvSpPr>
            <a:spLocks noChangeShapeType="1"/>
          </p:cNvSpPr>
          <p:nvPr/>
        </p:nvSpPr>
        <p:spPr bwMode="auto">
          <a:xfrm flipH="1">
            <a:off x="5257800" y="1600200"/>
            <a:ext cx="762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8439" name="Line 23"/>
          <p:cNvSpPr>
            <a:spLocks noChangeShapeType="1"/>
          </p:cNvSpPr>
          <p:nvPr/>
        </p:nvSpPr>
        <p:spPr bwMode="auto">
          <a:xfrm flipH="1">
            <a:off x="4572000" y="1447800"/>
            <a:ext cx="762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8440" name="Text Box 24"/>
          <p:cNvSpPr txBox="1">
            <a:spLocks noChangeArrowheads="1"/>
          </p:cNvSpPr>
          <p:nvPr/>
        </p:nvSpPr>
        <p:spPr bwMode="auto">
          <a:xfrm>
            <a:off x="5334000" y="1371600"/>
            <a:ext cx="20574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upper bisexual flower</a:t>
            </a:r>
          </a:p>
        </p:txBody>
      </p:sp>
      <p:sp>
        <p:nvSpPr>
          <p:cNvPr id="188441" name="Line 25"/>
          <p:cNvSpPr>
            <a:spLocks noChangeShapeType="1"/>
          </p:cNvSpPr>
          <p:nvPr/>
        </p:nvSpPr>
        <p:spPr bwMode="auto">
          <a:xfrm>
            <a:off x="1828800" y="1295400"/>
            <a:ext cx="44196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8442" name="Line 26"/>
          <p:cNvSpPr>
            <a:spLocks noChangeShapeType="1"/>
          </p:cNvSpPr>
          <p:nvPr/>
        </p:nvSpPr>
        <p:spPr bwMode="auto">
          <a:xfrm flipH="1">
            <a:off x="6248400" y="1295400"/>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8443" name="Line 27"/>
          <p:cNvSpPr>
            <a:spLocks noChangeShapeType="1"/>
          </p:cNvSpPr>
          <p:nvPr/>
        </p:nvSpPr>
        <p:spPr bwMode="auto">
          <a:xfrm>
            <a:off x="1828800" y="1295400"/>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8444" name="Line 28"/>
          <p:cNvSpPr>
            <a:spLocks noChangeShapeType="1"/>
          </p:cNvSpPr>
          <p:nvPr/>
        </p:nvSpPr>
        <p:spPr bwMode="auto">
          <a:xfrm>
            <a:off x="4343400" y="614363"/>
            <a:ext cx="1588" cy="71437"/>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8445" name="Text Box 29"/>
          <p:cNvSpPr txBox="1">
            <a:spLocks noChangeArrowheads="1"/>
          </p:cNvSpPr>
          <p:nvPr/>
        </p:nvSpPr>
        <p:spPr bwMode="auto">
          <a:xfrm>
            <a:off x="3505200" y="914400"/>
            <a:ext cx="14478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pair of flowers</a:t>
            </a:r>
          </a:p>
        </p:txBody>
      </p:sp>
      <p:sp>
        <p:nvSpPr>
          <p:cNvPr id="188446" name="Line 30"/>
          <p:cNvSpPr>
            <a:spLocks noChangeShapeType="1"/>
          </p:cNvSpPr>
          <p:nvPr/>
        </p:nvSpPr>
        <p:spPr bwMode="auto">
          <a:xfrm>
            <a:off x="1600200" y="1676400"/>
            <a:ext cx="1588" cy="3048000"/>
          </a:xfrm>
          <a:prstGeom prst="line">
            <a:avLst/>
          </a:prstGeom>
          <a:noFill/>
          <a:ln w="9525">
            <a:solidFill>
              <a:srgbClr val="F53842"/>
            </a:solidFill>
            <a:round/>
            <a:headEnd/>
            <a:tailEnd/>
          </a:ln>
          <a:effectLst/>
        </p:spPr>
        <p:txBody>
          <a:bodyPr wrap="none" anchor="ctr">
            <a:prstTxWarp prst="textNoShape">
              <a:avLst/>
            </a:prstTxWarp>
          </a:bodyPr>
          <a:lstStyle/>
          <a:p>
            <a:endParaRPr lang="en-US"/>
          </a:p>
        </p:txBody>
      </p:sp>
      <p:sp>
        <p:nvSpPr>
          <p:cNvPr id="188447" name="Line 31"/>
          <p:cNvSpPr>
            <a:spLocks noChangeShapeType="1"/>
          </p:cNvSpPr>
          <p:nvPr/>
        </p:nvSpPr>
        <p:spPr bwMode="auto">
          <a:xfrm>
            <a:off x="1600200" y="1676400"/>
            <a:ext cx="138113" cy="1588"/>
          </a:xfrm>
          <a:prstGeom prst="line">
            <a:avLst/>
          </a:prstGeom>
          <a:noFill/>
          <a:ln w="9525">
            <a:solidFill>
              <a:srgbClr val="F53842"/>
            </a:solidFill>
            <a:round/>
            <a:headEnd/>
            <a:tailEnd/>
          </a:ln>
          <a:effectLst/>
        </p:spPr>
        <p:txBody>
          <a:bodyPr wrap="none" anchor="ctr">
            <a:prstTxWarp prst="textNoShape">
              <a:avLst/>
            </a:prstTxWarp>
          </a:bodyPr>
          <a:lstStyle/>
          <a:p>
            <a:endParaRPr lang="en-US"/>
          </a:p>
        </p:txBody>
      </p:sp>
      <p:sp>
        <p:nvSpPr>
          <p:cNvPr id="188448" name="Line 32"/>
          <p:cNvSpPr>
            <a:spLocks noChangeShapeType="1"/>
          </p:cNvSpPr>
          <p:nvPr/>
        </p:nvSpPr>
        <p:spPr bwMode="auto">
          <a:xfrm>
            <a:off x="1600200" y="4724400"/>
            <a:ext cx="138113" cy="1588"/>
          </a:xfrm>
          <a:prstGeom prst="line">
            <a:avLst/>
          </a:prstGeom>
          <a:noFill/>
          <a:ln w="9525">
            <a:solidFill>
              <a:srgbClr val="F53842"/>
            </a:solidFill>
            <a:round/>
            <a:headEnd/>
            <a:tailEnd/>
          </a:ln>
          <a:effectLst/>
        </p:spPr>
        <p:txBody>
          <a:bodyPr wrap="none" anchor="ctr">
            <a:prstTxWarp prst="textNoShape">
              <a:avLst/>
            </a:prstTxWarp>
          </a:bodyPr>
          <a:lstStyle/>
          <a:p>
            <a:endParaRPr lang="en-US"/>
          </a:p>
        </p:txBody>
      </p:sp>
      <p:sp>
        <p:nvSpPr>
          <p:cNvPr id="188449" name="Line 33"/>
          <p:cNvSpPr>
            <a:spLocks noChangeShapeType="1"/>
          </p:cNvSpPr>
          <p:nvPr/>
        </p:nvSpPr>
        <p:spPr bwMode="auto">
          <a:xfrm>
            <a:off x="1524000" y="3200400"/>
            <a:ext cx="61913" cy="1588"/>
          </a:xfrm>
          <a:prstGeom prst="line">
            <a:avLst/>
          </a:prstGeom>
          <a:noFill/>
          <a:ln w="9525">
            <a:solidFill>
              <a:srgbClr val="F53842"/>
            </a:solidFill>
            <a:round/>
            <a:headEnd/>
            <a:tailEnd/>
          </a:ln>
          <a:effectLst/>
        </p:spPr>
        <p:txBody>
          <a:bodyPr wrap="none" anchor="ctr">
            <a:prstTxWarp prst="textNoShape">
              <a:avLst/>
            </a:prstTxWarp>
          </a:bodyPr>
          <a:lstStyle/>
          <a:p>
            <a:endParaRPr lang="en-US"/>
          </a:p>
        </p:txBody>
      </p:sp>
      <p:sp>
        <p:nvSpPr>
          <p:cNvPr id="188450" name="Text Box 34"/>
          <p:cNvSpPr txBox="1">
            <a:spLocks noChangeArrowheads="1"/>
          </p:cNvSpPr>
          <p:nvPr/>
        </p:nvSpPr>
        <p:spPr bwMode="auto">
          <a:xfrm>
            <a:off x="685800" y="3048000"/>
            <a:ext cx="90805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solidFill>
                  <a:srgbClr val="F53842"/>
                </a:solidFill>
                <a:latin typeface="Times New Roman" charset="0"/>
              </a:rPr>
              <a:t>spikelet</a:t>
            </a:r>
          </a:p>
        </p:txBody>
      </p:sp>
      <p:sp>
        <p:nvSpPr>
          <p:cNvPr id="188451" name="Text Box 35"/>
          <p:cNvSpPr txBox="1">
            <a:spLocks noChangeArrowheads="1"/>
          </p:cNvSpPr>
          <p:nvPr/>
        </p:nvSpPr>
        <p:spPr bwMode="auto">
          <a:xfrm>
            <a:off x="457200" y="5029200"/>
            <a:ext cx="8001000" cy="1370013"/>
          </a:xfrm>
          <a:prstGeom prst="rect">
            <a:avLst/>
          </a:prstGeom>
          <a:solidFill>
            <a:srgbClr val="FFFFCC"/>
          </a:solidFill>
          <a:ln w="9525">
            <a:noFill/>
            <a:miter lim="800000"/>
            <a:headEnd/>
            <a:tailEnd/>
          </a:ln>
          <a:effectLst/>
        </p:spPr>
        <p:txBody>
          <a:bodyPr>
            <a:prstTxWarp prst="textNoShape">
              <a:avLst/>
            </a:prstTxWarp>
            <a:spAutoFit/>
          </a:bodyPr>
          <a:lstStyle/>
          <a:p>
            <a:pPr eaLnBrk="1" hangingPunct="1">
              <a:spcBef>
                <a:spcPct val="50000"/>
              </a:spcBef>
              <a:buFont typeface="Times" charset="0"/>
              <a:buChar char="•"/>
            </a:pPr>
            <a:r>
              <a:rPr lang="en-US" sz="2400">
                <a:latin typeface="Arial" charset="0"/>
              </a:rPr>
              <a:t> Each pair of flowers, together with a short stalk, forms a </a:t>
            </a:r>
            <a:r>
              <a:rPr lang="en-US" sz="2400" b="1">
                <a:latin typeface="Arial" charset="0"/>
              </a:rPr>
              <a:t>spikelet</a:t>
            </a:r>
            <a:r>
              <a:rPr lang="en-US" sz="2400">
                <a:latin typeface="Arial" charset="0"/>
              </a:rPr>
              <a:t>. </a:t>
            </a:r>
          </a:p>
          <a:p>
            <a:pPr eaLnBrk="1" hangingPunct="1">
              <a:spcBef>
                <a:spcPct val="50000"/>
              </a:spcBef>
              <a:buFont typeface="Times" charset="0"/>
              <a:buNone/>
            </a:pPr>
            <a:endParaRPr lang="en-US" sz="2400">
              <a:latin typeface="Arial" charset="0"/>
            </a:endParaRPr>
          </a:p>
        </p:txBody>
      </p:sp>
      <p:sp>
        <p:nvSpPr>
          <p:cNvPr id="188452" name="Line 36"/>
          <p:cNvSpPr>
            <a:spLocks noChangeShapeType="1"/>
          </p:cNvSpPr>
          <p:nvPr/>
        </p:nvSpPr>
        <p:spPr bwMode="auto">
          <a:xfrm flipH="1">
            <a:off x="5867400" y="2133600"/>
            <a:ext cx="762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8453" name="Line 37"/>
          <p:cNvSpPr>
            <a:spLocks noChangeShapeType="1"/>
          </p:cNvSpPr>
          <p:nvPr/>
        </p:nvSpPr>
        <p:spPr bwMode="auto">
          <a:xfrm flipH="1" flipV="1">
            <a:off x="3352800" y="2438400"/>
            <a:ext cx="1524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8454" name="Line 38"/>
          <p:cNvSpPr>
            <a:spLocks noChangeShapeType="1"/>
          </p:cNvSpPr>
          <p:nvPr/>
        </p:nvSpPr>
        <p:spPr bwMode="auto">
          <a:xfrm flipH="1" flipV="1">
            <a:off x="2819400" y="2667000"/>
            <a:ext cx="1524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88455" name="Line 39"/>
          <p:cNvSpPr>
            <a:spLocks noChangeShapeType="1"/>
          </p:cNvSpPr>
          <p:nvPr/>
        </p:nvSpPr>
        <p:spPr bwMode="auto">
          <a:xfrm>
            <a:off x="4114800" y="1219200"/>
            <a:ext cx="0" cy="76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pic>
        <p:nvPicPr>
          <p:cNvPr id="188456" name="Picture 40"/>
          <p:cNvPicPr>
            <a:picLocks noChangeAspect="1" noChangeArrowheads="1"/>
          </p:cNvPicPr>
          <p:nvPr/>
        </p:nvPicPr>
        <p:blipFill>
          <a:blip r:embed="rId4"/>
          <a:srcRect/>
          <a:stretch>
            <a:fillRect/>
          </a:stretch>
        </p:blipFill>
        <p:spPr bwMode="auto">
          <a:xfrm>
            <a:off x="7346950" y="715963"/>
            <a:ext cx="1568450" cy="274637"/>
          </a:xfrm>
          <a:prstGeom prst="rect">
            <a:avLst/>
          </a:prstGeom>
          <a:noFill/>
          <a:ln w="9525">
            <a:noFill/>
            <a:miter lim="800000"/>
            <a:headEnd/>
            <a:tailEnd/>
          </a:ln>
        </p:spPr>
      </p:pic>
      <p:sp>
        <p:nvSpPr>
          <p:cNvPr id="188457" name="Rectangle 41"/>
          <p:cNvSpPr>
            <a:spLocks noChangeArrowheads="1"/>
          </p:cNvSpPr>
          <p:nvPr/>
        </p:nvSpPr>
        <p:spPr bwMode="auto">
          <a:xfrm>
            <a:off x="1219200" y="152400"/>
            <a:ext cx="6858000" cy="533400"/>
          </a:xfrm>
          <a:prstGeom prst="rect">
            <a:avLst/>
          </a:prstGeom>
          <a:solidFill>
            <a:srgbClr val="FF9900"/>
          </a:solidFill>
          <a:ln w="9525">
            <a:solidFill>
              <a:schemeClr val="tx1"/>
            </a:solidFill>
            <a:miter lim="800000"/>
            <a:headEnd/>
            <a:tailEnd/>
          </a:ln>
          <a:effectLst/>
        </p:spPr>
        <p:txBody>
          <a:bodyPr lIns="0" tIns="0" rIns="0" bIns="0" anchor="b">
            <a:prstTxWarp prst="textNoShape">
              <a:avLst/>
            </a:prstTxWarp>
          </a:bodyPr>
          <a:lstStyle/>
          <a:p>
            <a:pPr algn="ctr" eaLnBrk="1" hangingPunct="1"/>
            <a:r>
              <a:rPr lang="en-US" sz="2800">
                <a:solidFill>
                  <a:schemeClr val="tx2"/>
                </a:solidFill>
                <a:latin typeface="Arial" charset="0"/>
              </a:rPr>
              <a:t>Structure of </a:t>
            </a:r>
            <a:r>
              <a:rPr lang="en-US" sz="2800" i="1">
                <a:solidFill>
                  <a:schemeClr val="tx2"/>
                </a:solidFill>
                <a:latin typeface="Arial" charset="0"/>
              </a:rPr>
              <a:t>Ischaemum muticum</a:t>
            </a:r>
            <a:endParaRPr lang="en-US" sz="4000" i="1">
              <a:solidFill>
                <a:schemeClr val="tx2"/>
              </a:solidFill>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0466" name="Picture 2" descr="2-10 flipped"/>
          <p:cNvPicPr>
            <a:picLocks noChangeAspect="1" noChangeArrowheads="1"/>
          </p:cNvPicPr>
          <p:nvPr/>
        </p:nvPicPr>
        <p:blipFill>
          <a:blip r:embed="rId3"/>
          <a:srcRect/>
          <a:stretch>
            <a:fillRect/>
          </a:stretch>
        </p:blipFill>
        <p:spPr bwMode="auto">
          <a:xfrm>
            <a:off x="2284413" y="1644650"/>
            <a:ext cx="3949700" cy="3121025"/>
          </a:xfrm>
          <a:prstGeom prst="rect">
            <a:avLst/>
          </a:prstGeom>
          <a:noFill/>
          <a:ln w="9525">
            <a:noFill/>
            <a:miter lim="800000"/>
            <a:headEnd/>
            <a:tailEnd/>
          </a:ln>
        </p:spPr>
      </p:pic>
      <p:sp>
        <p:nvSpPr>
          <p:cNvPr id="190467" name="Rectangle 3"/>
          <p:cNvSpPr>
            <a:spLocks noChangeArrowheads="1"/>
          </p:cNvSpPr>
          <p:nvPr/>
        </p:nvSpPr>
        <p:spPr bwMode="auto">
          <a:xfrm>
            <a:off x="0" y="6400800"/>
            <a:ext cx="9144000" cy="457200"/>
          </a:xfrm>
          <a:prstGeom prst="rect">
            <a:avLst/>
          </a:prstGeom>
          <a:solidFill>
            <a:srgbClr val="EAEBE4"/>
          </a:solidFill>
          <a:ln w="9525">
            <a:noFill/>
            <a:miter lim="800000"/>
            <a:headEnd/>
            <a:tailEnd/>
          </a:ln>
          <a:effectLst/>
        </p:spPr>
        <p:txBody>
          <a:bodyPr wrap="none" anchor="ctr">
            <a:prstTxWarp prst="textNoShape">
              <a:avLst/>
            </a:prstTxWarp>
          </a:bodyPr>
          <a:lstStyle/>
          <a:p>
            <a:pPr algn="ctr" eaLnBrk="1" hangingPunct="1"/>
            <a:endParaRPr kumimoji="1" lang="en-US" sz="2400">
              <a:latin typeface="Times New Roman" charset="0"/>
            </a:endParaRPr>
          </a:p>
        </p:txBody>
      </p:sp>
      <p:sp>
        <p:nvSpPr>
          <p:cNvPr id="190468" name="Rectangle 4"/>
          <p:cNvSpPr>
            <a:spLocks noChangeArrowheads="1"/>
          </p:cNvSpPr>
          <p:nvPr/>
        </p:nvSpPr>
        <p:spPr bwMode="auto">
          <a:xfrm>
            <a:off x="7086600" y="6477000"/>
            <a:ext cx="11430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D3B5D043-8408-4D4B-9927-53E15FCC49A3}" type="datetime3">
              <a:rPr kumimoji="1" lang="en-US" sz="800" b="1">
                <a:solidFill>
                  <a:srgbClr val="3F3F2C"/>
                </a:solidFill>
              </a:rPr>
              <a:pPr algn="r" eaLnBrk="1" hangingPunct="1"/>
              <a:t>January 16, 10</a:t>
            </a:fld>
            <a:endParaRPr kumimoji="1" lang="en-US" sz="800" b="1">
              <a:solidFill>
                <a:srgbClr val="3F3F2C"/>
              </a:solidFill>
              <a:latin typeface="Times New Roman" charset="0"/>
            </a:endParaRPr>
          </a:p>
        </p:txBody>
      </p:sp>
      <p:sp>
        <p:nvSpPr>
          <p:cNvPr id="190469" name="Rectangle 5"/>
          <p:cNvSpPr>
            <a:spLocks noChangeArrowheads="1"/>
          </p:cNvSpPr>
          <p:nvPr/>
        </p:nvSpPr>
        <p:spPr bwMode="auto">
          <a:xfrm>
            <a:off x="152400" y="6477000"/>
            <a:ext cx="5943600" cy="152400"/>
          </a:xfrm>
          <a:prstGeom prst="rect">
            <a:avLst/>
          </a:prstGeom>
          <a:noFill/>
          <a:ln w="9525">
            <a:noFill/>
            <a:miter lim="800000"/>
            <a:headEnd/>
            <a:tailEnd/>
          </a:ln>
          <a:effectLst/>
        </p:spPr>
        <p:txBody>
          <a:bodyPr lIns="0" tIns="0" rIns="0" bIns="0">
            <a:prstTxWarp prst="textNoShape">
              <a:avLst/>
            </a:prstTxWarp>
          </a:bodyPr>
          <a:lstStyle/>
          <a:p>
            <a:pPr eaLnBrk="1" hangingPunct="1">
              <a:lnSpc>
                <a:spcPct val="90000"/>
              </a:lnSpc>
            </a:pPr>
            <a:r>
              <a:rPr kumimoji="1" lang="en-US" sz="900" b="1">
                <a:solidFill>
                  <a:srgbClr val="3F3F2C"/>
                </a:solidFill>
              </a:rPr>
              <a:t>Copyright </a:t>
            </a:r>
            <a:r>
              <a:rPr kumimoji="1" lang="en-US" sz="900" b="1">
                <a:solidFill>
                  <a:srgbClr val="3F3F2C"/>
                </a:solidFill>
              </a:rPr>
              <a:t>© 2006-2011 Marshall Cavendish International (Singapore) Pte. Ltd. </a:t>
            </a:r>
          </a:p>
        </p:txBody>
      </p:sp>
      <p:sp>
        <p:nvSpPr>
          <p:cNvPr id="190470" name="Rectangle 6"/>
          <p:cNvSpPr>
            <a:spLocks noChangeArrowheads="1"/>
          </p:cNvSpPr>
          <p:nvPr/>
        </p:nvSpPr>
        <p:spPr bwMode="auto">
          <a:xfrm>
            <a:off x="8534400" y="6477000"/>
            <a:ext cx="3048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F5784866-AF27-9F4D-927A-0317224DDA8B}" type="slidenum">
              <a:rPr kumimoji="1" lang="en-US" sz="900">
                <a:solidFill>
                  <a:srgbClr val="3F3F2C"/>
                </a:solidFill>
              </a:rPr>
              <a:pPr algn="r" eaLnBrk="1" hangingPunct="1"/>
              <a:t>21</a:t>
            </a:fld>
            <a:endParaRPr kumimoji="1" lang="en-US" sz="1400">
              <a:latin typeface="Arial" charset="0"/>
            </a:endParaRPr>
          </a:p>
        </p:txBody>
      </p:sp>
      <p:sp>
        <p:nvSpPr>
          <p:cNvPr id="190471" name="Line 7"/>
          <p:cNvSpPr>
            <a:spLocks noChangeShapeType="1"/>
          </p:cNvSpPr>
          <p:nvPr/>
        </p:nvSpPr>
        <p:spPr bwMode="auto">
          <a:xfrm flipV="1">
            <a:off x="2971800" y="3733800"/>
            <a:ext cx="990600" cy="533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90472" name="Text Box 8"/>
          <p:cNvSpPr txBox="1">
            <a:spLocks noChangeArrowheads="1"/>
          </p:cNvSpPr>
          <p:nvPr/>
        </p:nvSpPr>
        <p:spPr bwMode="auto">
          <a:xfrm>
            <a:off x="2209800" y="4121150"/>
            <a:ext cx="890588"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lodicule</a:t>
            </a:r>
          </a:p>
        </p:txBody>
      </p:sp>
      <p:sp>
        <p:nvSpPr>
          <p:cNvPr id="190473" name="Line 9"/>
          <p:cNvSpPr>
            <a:spLocks noChangeShapeType="1"/>
          </p:cNvSpPr>
          <p:nvPr/>
        </p:nvSpPr>
        <p:spPr bwMode="auto">
          <a:xfrm>
            <a:off x="5410200" y="3810000"/>
            <a:ext cx="481013" cy="141288"/>
          </a:xfrm>
          <a:prstGeom prst="line">
            <a:avLst/>
          </a:prstGeom>
          <a:noFill/>
          <a:ln w="9525">
            <a:solidFill>
              <a:srgbClr val="F53842"/>
            </a:solidFill>
            <a:round/>
            <a:headEnd/>
            <a:tailEnd/>
          </a:ln>
          <a:effectLst/>
        </p:spPr>
        <p:txBody>
          <a:bodyPr>
            <a:prstTxWarp prst="textNoShape">
              <a:avLst/>
            </a:prstTxWarp>
          </a:bodyPr>
          <a:lstStyle/>
          <a:p>
            <a:endParaRPr lang="en-US"/>
          </a:p>
        </p:txBody>
      </p:sp>
      <p:sp>
        <p:nvSpPr>
          <p:cNvPr id="190474" name="Line 10"/>
          <p:cNvSpPr>
            <a:spLocks noChangeShapeType="1"/>
          </p:cNvSpPr>
          <p:nvPr/>
        </p:nvSpPr>
        <p:spPr bwMode="auto">
          <a:xfrm>
            <a:off x="5638800" y="2590800"/>
            <a:ext cx="8382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90475" name="Text Box 11"/>
          <p:cNvSpPr txBox="1">
            <a:spLocks noChangeArrowheads="1"/>
          </p:cNvSpPr>
          <p:nvPr/>
        </p:nvSpPr>
        <p:spPr bwMode="auto">
          <a:xfrm>
            <a:off x="3276600" y="4495800"/>
            <a:ext cx="1219200" cy="5810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flowering bract (scale)</a:t>
            </a:r>
          </a:p>
        </p:txBody>
      </p:sp>
      <p:sp>
        <p:nvSpPr>
          <p:cNvPr id="190476" name="Text Box 12"/>
          <p:cNvSpPr txBox="1">
            <a:spLocks noChangeArrowheads="1"/>
          </p:cNvSpPr>
          <p:nvPr/>
        </p:nvSpPr>
        <p:spPr bwMode="auto">
          <a:xfrm>
            <a:off x="6477000" y="2209800"/>
            <a:ext cx="1905000" cy="82550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feathery stigmas hanging out of the bracts</a:t>
            </a:r>
          </a:p>
        </p:txBody>
      </p:sp>
      <p:sp>
        <p:nvSpPr>
          <p:cNvPr id="190477" name="Line 13"/>
          <p:cNvSpPr>
            <a:spLocks noChangeShapeType="1"/>
          </p:cNvSpPr>
          <p:nvPr/>
        </p:nvSpPr>
        <p:spPr bwMode="auto">
          <a:xfrm flipH="1" flipV="1">
            <a:off x="3733800" y="2286000"/>
            <a:ext cx="404813" cy="2571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90478" name="Text Box 14"/>
          <p:cNvSpPr txBox="1">
            <a:spLocks noChangeArrowheads="1"/>
          </p:cNvSpPr>
          <p:nvPr/>
        </p:nvSpPr>
        <p:spPr bwMode="auto">
          <a:xfrm>
            <a:off x="3048000" y="2057400"/>
            <a:ext cx="75565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anther</a:t>
            </a:r>
          </a:p>
        </p:txBody>
      </p:sp>
      <p:sp>
        <p:nvSpPr>
          <p:cNvPr id="190479" name="Line 15"/>
          <p:cNvSpPr>
            <a:spLocks noChangeShapeType="1"/>
          </p:cNvSpPr>
          <p:nvPr/>
        </p:nvSpPr>
        <p:spPr bwMode="auto">
          <a:xfrm>
            <a:off x="5029200" y="2209800"/>
            <a:ext cx="1447800" cy="381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90480" name="Text Box 16"/>
          <p:cNvSpPr txBox="1">
            <a:spLocks noChangeArrowheads="1"/>
          </p:cNvSpPr>
          <p:nvPr/>
        </p:nvSpPr>
        <p:spPr bwMode="auto">
          <a:xfrm>
            <a:off x="5943600" y="3810000"/>
            <a:ext cx="1752600" cy="5810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solidFill>
                  <a:srgbClr val="F53842"/>
                </a:solidFill>
                <a:latin typeface="Times New Roman" charset="0"/>
              </a:rPr>
              <a:t>non-flowering bract (scale)</a:t>
            </a:r>
            <a:endParaRPr lang="en-US" sz="1600">
              <a:latin typeface="Times New Roman" charset="0"/>
            </a:endParaRPr>
          </a:p>
        </p:txBody>
      </p:sp>
      <p:sp>
        <p:nvSpPr>
          <p:cNvPr id="190481" name="Line 17"/>
          <p:cNvSpPr>
            <a:spLocks noChangeShapeType="1"/>
          </p:cNvSpPr>
          <p:nvPr/>
        </p:nvSpPr>
        <p:spPr bwMode="auto">
          <a:xfrm flipH="1">
            <a:off x="3810000" y="3886200"/>
            <a:ext cx="38100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90482" name="Line 18"/>
          <p:cNvSpPr>
            <a:spLocks noChangeShapeType="1"/>
          </p:cNvSpPr>
          <p:nvPr/>
        </p:nvSpPr>
        <p:spPr bwMode="auto">
          <a:xfrm>
            <a:off x="5486400" y="2819400"/>
            <a:ext cx="1028700" cy="633413"/>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0483" name="Text Box 19"/>
          <p:cNvSpPr txBox="1">
            <a:spLocks noChangeArrowheads="1"/>
          </p:cNvSpPr>
          <p:nvPr/>
        </p:nvSpPr>
        <p:spPr bwMode="auto">
          <a:xfrm>
            <a:off x="6553200" y="3352800"/>
            <a:ext cx="144145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filament</a:t>
            </a:r>
          </a:p>
        </p:txBody>
      </p:sp>
      <p:sp>
        <p:nvSpPr>
          <p:cNvPr id="190484" name="Line 20"/>
          <p:cNvSpPr>
            <a:spLocks noChangeShapeType="1"/>
          </p:cNvSpPr>
          <p:nvPr/>
        </p:nvSpPr>
        <p:spPr bwMode="auto">
          <a:xfrm flipH="1">
            <a:off x="2667000" y="2438400"/>
            <a:ext cx="685800" cy="762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0485" name="Line 21"/>
          <p:cNvSpPr>
            <a:spLocks noChangeShapeType="1"/>
          </p:cNvSpPr>
          <p:nvPr/>
        </p:nvSpPr>
        <p:spPr bwMode="auto">
          <a:xfrm flipH="1" flipV="1">
            <a:off x="2667000" y="3200400"/>
            <a:ext cx="1524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0486" name="Text Box 22"/>
          <p:cNvSpPr txBox="1">
            <a:spLocks noChangeArrowheads="1"/>
          </p:cNvSpPr>
          <p:nvPr/>
        </p:nvSpPr>
        <p:spPr bwMode="auto">
          <a:xfrm>
            <a:off x="1752600" y="2438400"/>
            <a:ext cx="1233488" cy="5810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lower male flower</a:t>
            </a:r>
          </a:p>
        </p:txBody>
      </p:sp>
      <p:sp>
        <p:nvSpPr>
          <p:cNvPr id="190487" name="Line 23"/>
          <p:cNvSpPr>
            <a:spLocks noChangeShapeType="1"/>
          </p:cNvSpPr>
          <p:nvPr/>
        </p:nvSpPr>
        <p:spPr bwMode="auto">
          <a:xfrm>
            <a:off x="4648200" y="1447800"/>
            <a:ext cx="1295400" cy="6858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0488" name="Line 24"/>
          <p:cNvSpPr>
            <a:spLocks noChangeShapeType="1"/>
          </p:cNvSpPr>
          <p:nvPr/>
        </p:nvSpPr>
        <p:spPr bwMode="auto">
          <a:xfrm flipH="1">
            <a:off x="5257800" y="1600200"/>
            <a:ext cx="762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0489" name="Line 25"/>
          <p:cNvSpPr>
            <a:spLocks noChangeShapeType="1"/>
          </p:cNvSpPr>
          <p:nvPr/>
        </p:nvSpPr>
        <p:spPr bwMode="auto">
          <a:xfrm flipH="1">
            <a:off x="4572000" y="1447800"/>
            <a:ext cx="762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0490" name="Text Box 26"/>
          <p:cNvSpPr txBox="1">
            <a:spLocks noChangeArrowheads="1"/>
          </p:cNvSpPr>
          <p:nvPr/>
        </p:nvSpPr>
        <p:spPr bwMode="auto">
          <a:xfrm>
            <a:off x="5334000" y="1371600"/>
            <a:ext cx="20574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upper bisexual flower</a:t>
            </a:r>
          </a:p>
        </p:txBody>
      </p:sp>
      <p:sp>
        <p:nvSpPr>
          <p:cNvPr id="190491" name="Line 27"/>
          <p:cNvSpPr>
            <a:spLocks noChangeShapeType="1"/>
          </p:cNvSpPr>
          <p:nvPr/>
        </p:nvSpPr>
        <p:spPr bwMode="auto">
          <a:xfrm>
            <a:off x="1828800" y="1295400"/>
            <a:ext cx="44196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0492" name="Line 28"/>
          <p:cNvSpPr>
            <a:spLocks noChangeShapeType="1"/>
          </p:cNvSpPr>
          <p:nvPr/>
        </p:nvSpPr>
        <p:spPr bwMode="auto">
          <a:xfrm flipH="1">
            <a:off x="6248400" y="1295400"/>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0493" name="Line 29"/>
          <p:cNvSpPr>
            <a:spLocks noChangeShapeType="1"/>
          </p:cNvSpPr>
          <p:nvPr/>
        </p:nvSpPr>
        <p:spPr bwMode="auto">
          <a:xfrm>
            <a:off x="1828800" y="1295400"/>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0494" name="Line 30"/>
          <p:cNvSpPr>
            <a:spLocks noChangeShapeType="1"/>
          </p:cNvSpPr>
          <p:nvPr/>
        </p:nvSpPr>
        <p:spPr bwMode="auto">
          <a:xfrm>
            <a:off x="4343400" y="614363"/>
            <a:ext cx="1588" cy="71437"/>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0495" name="Text Box 31"/>
          <p:cNvSpPr txBox="1">
            <a:spLocks noChangeArrowheads="1"/>
          </p:cNvSpPr>
          <p:nvPr/>
        </p:nvSpPr>
        <p:spPr bwMode="auto">
          <a:xfrm>
            <a:off x="3505200" y="914400"/>
            <a:ext cx="14478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pair of flowers</a:t>
            </a:r>
          </a:p>
        </p:txBody>
      </p:sp>
      <p:sp>
        <p:nvSpPr>
          <p:cNvPr id="190496" name="Line 32"/>
          <p:cNvSpPr>
            <a:spLocks noChangeShapeType="1"/>
          </p:cNvSpPr>
          <p:nvPr/>
        </p:nvSpPr>
        <p:spPr bwMode="auto">
          <a:xfrm>
            <a:off x="1600200" y="1676400"/>
            <a:ext cx="1588" cy="3048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0497" name="Line 33"/>
          <p:cNvSpPr>
            <a:spLocks noChangeShapeType="1"/>
          </p:cNvSpPr>
          <p:nvPr/>
        </p:nvSpPr>
        <p:spPr bwMode="auto">
          <a:xfrm>
            <a:off x="1600200" y="1676400"/>
            <a:ext cx="138113" cy="1588"/>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0498" name="Line 34"/>
          <p:cNvSpPr>
            <a:spLocks noChangeShapeType="1"/>
          </p:cNvSpPr>
          <p:nvPr/>
        </p:nvSpPr>
        <p:spPr bwMode="auto">
          <a:xfrm>
            <a:off x="1600200" y="4724400"/>
            <a:ext cx="138113" cy="1588"/>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0499" name="Line 35"/>
          <p:cNvSpPr>
            <a:spLocks noChangeShapeType="1"/>
          </p:cNvSpPr>
          <p:nvPr/>
        </p:nvSpPr>
        <p:spPr bwMode="auto">
          <a:xfrm>
            <a:off x="1524000" y="3200400"/>
            <a:ext cx="61913" cy="1588"/>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0500" name="Text Box 36"/>
          <p:cNvSpPr txBox="1">
            <a:spLocks noChangeArrowheads="1"/>
          </p:cNvSpPr>
          <p:nvPr/>
        </p:nvSpPr>
        <p:spPr bwMode="auto">
          <a:xfrm>
            <a:off x="685800" y="3048000"/>
            <a:ext cx="90805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spikelet</a:t>
            </a:r>
          </a:p>
        </p:txBody>
      </p:sp>
      <p:sp>
        <p:nvSpPr>
          <p:cNvPr id="190501" name="Text Box 37"/>
          <p:cNvSpPr txBox="1">
            <a:spLocks noChangeArrowheads="1"/>
          </p:cNvSpPr>
          <p:nvPr/>
        </p:nvSpPr>
        <p:spPr bwMode="auto">
          <a:xfrm>
            <a:off x="457200" y="5029200"/>
            <a:ext cx="8001000" cy="1644650"/>
          </a:xfrm>
          <a:prstGeom prst="rect">
            <a:avLst/>
          </a:prstGeom>
          <a:solidFill>
            <a:srgbClr val="FFFFCC"/>
          </a:solidFill>
          <a:ln w="9525">
            <a:noFill/>
            <a:miter lim="800000"/>
            <a:headEnd/>
            <a:tailEnd/>
          </a:ln>
          <a:effectLst/>
        </p:spPr>
        <p:txBody>
          <a:bodyPr>
            <a:prstTxWarp prst="textNoShape">
              <a:avLst/>
            </a:prstTxWarp>
            <a:spAutoFit/>
          </a:bodyPr>
          <a:lstStyle/>
          <a:p>
            <a:pPr eaLnBrk="1" hangingPunct="1">
              <a:spcBef>
                <a:spcPct val="50000"/>
              </a:spcBef>
              <a:buFont typeface="Times" charset="0"/>
              <a:buChar char="•"/>
            </a:pPr>
            <a:r>
              <a:rPr lang="en-US">
                <a:latin typeface="Times New Roman" charset="0"/>
              </a:rPr>
              <a:t> Each pair of flowers, together with a short stalk, forms a </a:t>
            </a:r>
            <a:r>
              <a:rPr lang="en-US" b="1">
                <a:latin typeface="Times New Roman" charset="0"/>
              </a:rPr>
              <a:t>spikelet</a:t>
            </a:r>
            <a:r>
              <a:rPr lang="en-US">
                <a:latin typeface="Times New Roman" charset="0"/>
              </a:rPr>
              <a:t>. </a:t>
            </a:r>
          </a:p>
          <a:p>
            <a:pPr eaLnBrk="1" hangingPunct="1">
              <a:spcBef>
                <a:spcPct val="50000"/>
              </a:spcBef>
              <a:buFont typeface="Times" charset="0"/>
              <a:buChar char="•"/>
            </a:pPr>
            <a:r>
              <a:rPr lang="en-US" sz="2400">
                <a:latin typeface="Arial" charset="0"/>
              </a:rPr>
              <a:t> At the base of each spikelet is a pair of </a:t>
            </a:r>
            <a:r>
              <a:rPr lang="en-US" sz="2400" b="1">
                <a:latin typeface="Arial" charset="0"/>
              </a:rPr>
              <a:t>empty</a:t>
            </a:r>
            <a:r>
              <a:rPr lang="en-US" sz="2400">
                <a:latin typeface="Arial" charset="0"/>
              </a:rPr>
              <a:t> or </a:t>
            </a:r>
            <a:r>
              <a:rPr lang="en-US" sz="2400" b="1">
                <a:latin typeface="Arial" charset="0"/>
              </a:rPr>
              <a:t>non-flowering bracts</a:t>
            </a:r>
            <a:r>
              <a:rPr lang="en-US" sz="2400">
                <a:latin typeface="Arial" charset="0"/>
              </a:rPr>
              <a:t>. They protect the two flowers in the spikelet.</a:t>
            </a:r>
          </a:p>
        </p:txBody>
      </p:sp>
      <p:sp>
        <p:nvSpPr>
          <p:cNvPr id="190502" name="Line 38"/>
          <p:cNvSpPr>
            <a:spLocks noChangeShapeType="1"/>
          </p:cNvSpPr>
          <p:nvPr/>
        </p:nvSpPr>
        <p:spPr bwMode="auto">
          <a:xfrm flipH="1">
            <a:off x="5867400" y="2133600"/>
            <a:ext cx="762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0503" name="Line 39"/>
          <p:cNvSpPr>
            <a:spLocks noChangeShapeType="1"/>
          </p:cNvSpPr>
          <p:nvPr/>
        </p:nvSpPr>
        <p:spPr bwMode="auto">
          <a:xfrm flipH="1" flipV="1">
            <a:off x="3352800" y="2438400"/>
            <a:ext cx="1524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0504" name="Line 40"/>
          <p:cNvSpPr>
            <a:spLocks noChangeShapeType="1"/>
          </p:cNvSpPr>
          <p:nvPr/>
        </p:nvSpPr>
        <p:spPr bwMode="auto">
          <a:xfrm flipH="1" flipV="1">
            <a:off x="2819400" y="2667000"/>
            <a:ext cx="1524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0505" name="Line 41"/>
          <p:cNvSpPr>
            <a:spLocks noChangeShapeType="1"/>
          </p:cNvSpPr>
          <p:nvPr/>
        </p:nvSpPr>
        <p:spPr bwMode="auto">
          <a:xfrm>
            <a:off x="4114800" y="1219200"/>
            <a:ext cx="0" cy="76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pic>
        <p:nvPicPr>
          <p:cNvPr id="190506" name="Picture 42"/>
          <p:cNvPicPr>
            <a:picLocks noChangeAspect="1" noChangeArrowheads="1"/>
          </p:cNvPicPr>
          <p:nvPr/>
        </p:nvPicPr>
        <p:blipFill>
          <a:blip r:embed="rId4"/>
          <a:srcRect/>
          <a:stretch>
            <a:fillRect/>
          </a:stretch>
        </p:blipFill>
        <p:spPr bwMode="auto">
          <a:xfrm>
            <a:off x="7346950" y="715963"/>
            <a:ext cx="1568450" cy="274637"/>
          </a:xfrm>
          <a:prstGeom prst="rect">
            <a:avLst/>
          </a:prstGeom>
          <a:noFill/>
          <a:ln w="9525">
            <a:noFill/>
            <a:miter lim="800000"/>
            <a:headEnd/>
            <a:tailEnd/>
          </a:ln>
        </p:spPr>
      </p:pic>
      <p:sp>
        <p:nvSpPr>
          <p:cNvPr id="190507" name="Rectangle 43"/>
          <p:cNvSpPr>
            <a:spLocks noChangeArrowheads="1"/>
          </p:cNvSpPr>
          <p:nvPr/>
        </p:nvSpPr>
        <p:spPr bwMode="auto">
          <a:xfrm>
            <a:off x="1219200" y="152400"/>
            <a:ext cx="6858000" cy="533400"/>
          </a:xfrm>
          <a:prstGeom prst="rect">
            <a:avLst/>
          </a:prstGeom>
          <a:solidFill>
            <a:srgbClr val="FF9900"/>
          </a:solidFill>
          <a:ln w="9525">
            <a:solidFill>
              <a:schemeClr val="tx1"/>
            </a:solidFill>
            <a:miter lim="800000"/>
            <a:headEnd/>
            <a:tailEnd/>
          </a:ln>
          <a:effectLst/>
        </p:spPr>
        <p:txBody>
          <a:bodyPr lIns="0" tIns="0" rIns="0" bIns="0" anchor="b">
            <a:prstTxWarp prst="textNoShape">
              <a:avLst/>
            </a:prstTxWarp>
          </a:bodyPr>
          <a:lstStyle/>
          <a:p>
            <a:pPr algn="ctr" eaLnBrk="1" hangingPunct="1"/>
            <a:r>
              <a:rPr lang="en-US" sz="2800">
                <a:solidFill>
                  <a:schemeClr val="tx2"/>
                </a:solidFill>
                <a:latin typeface="Arial" charset="0"/>
              </a:rPr>
              <a:t>Structure of </a:t>
            </a:r>
            <a:r>
              <a:rPr lang="en-US" sz="2800" i="1">
                <a:solidFill>
                  <a:schemeClr val="tx2"/>
                </a:solidFill>
                <a:latin typeface="Arial" charset="0"/>
              </a:rPr>
              <a:t>Ischaemum muticum</a:t>
            </a:r>
            <a:endParaRPr lang="en-US" sz="4000" i="1">
              <a:solidFill>
                <a:schemeClr val="tx2"/>
              </a:solidFill>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2514" name="Picture 2" descr="2-10 flipped"/>
          <p:cNvPicPr>
            <a:picLocks noChangeAspect="1" noChangeArrowheads="1"/>
          </p:cNvPicPr>
          <p:nvPr/>
        </p:nvPicPr>
        <p:blipFill>
          <a:blip r:embed="rId3"/>
          <a:srcRect/>
          <a:stretch>
            <a:fillRect/>
          </a:stretch>
        </p:blipFill>
        <p:spPr bwMode="auto">
          <a:xfrm>
            <a:off x="2284413" y="1644650"/>
            <a:ext cx="3949700" cy="3121025"/>
          </a:xfrm>
          <a:prstGeom prst="rect">
            <a:avLst/>
          </a:prstGeom>
          <a:noFill/>
          <a:ln w="9525">
            <a:noFill/>
            <a:miter lim="800000"/>
            <a:headEnd/>
            <a:tailEnd/>
          </a:ln>
        </p:spPr>
      </p:pic>
      <p:sp>
        <p:nvSpPr>
          <p:cNvPr id="192515" name="Rectangle 3"/>
          <p:cNvSpPr>
            <a:spLocks noChangeArrowheads="1"/>
          </p:cNvSpPr>
          <p:nvPr/>
        </p:nvSpPr>
        <p:spPr bwMode="auto">
          <a:xfrm>
            <a:off x="0" y="6400800"/>
            <a:ext cx="9144000" cy="457200"/>
          </a:xfrm>
          <a:prstGeom prst="rect">
            <a:avLst/>
          </a:prstGeom>
          <a:solidFill>
            <a:srgbClr val="EAEBE4"/>
          </a:solidFill>
          <a:ln w="9525">
            <a:noFill/>
            <a:miter lim="800000"/>
            <a:headEnd/>
            <a:tailEnd/>
          </a:ln>
          <a:effectLst/>
        </p:spPr>
        <p:txBody>
          <a:bodyPr wrap="none" anchor="ctr">
            <a:prstTxWarp prst="textNoShape">
              <a:avLst/>
            </a:prstTxWarp>
          </a:bodyPr>
          <a:lstStyle/>
          <a:p>
            <a:pPr algn="ctr" eaLnBrk="1" hangingPunct="1"/>
            <a:endParaRPr kumimoji="1" lang="en-US" sz="2400">
              <a:latin typeface="Times New Roman" charset="0"/>
            </a:endParaRPr>
          </a:p>
        </p:txBody>
      </p:sp>
      <p:sp>
        <p:nvSpPr>
          <p:cNvPr id="192516" name="Rectangle 4"/>
          <p:cNvSpPr>
            <a:spLocks noChangeArrowheads="1"/>
          </p:cNvSpPr>
          <p:nvPr/>
        </p:nvSpPr>
        <p:spPr bwMode="auto">
          <a:xfrm>
            <a:off x="7086600" y="6477000"/>
            <a:ext cx="11430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43689A04-430F-064E-9D36-F74F1AC10399}" type="datetime3">
              <a:rPr kumimoji="1" lang="en-US" sz="800" b="1">
                <a:solidFill>
                  <a:srgbClr val="3F3F2C"/>
                </a:solidFill>
              </a:rPr>
              <a:pPr algn="r" eaLnBrk="1" hangingPunct="1"/>
              <a:t>January 16, 10</a:t>
            </a:fld>
            <a:endParaRPr kumimoji="1" lang="en-US" sz="800" b="1">
              <a:solidFill>
                <a:srgbClr val="3F3F2C"/>
              </a:solidFill>
              <a:latin typeface="Times New Roman" charset="0"/>
            </a:endParaRPr>
          </a:p>
        </p:txBody>
      </p:sp>
      <p:sp>
        <p:nvSpPr>
          <p:cNvPr id="192517" name="Rectangle 5"/>
          <p:cNvSpPr>
            <a:spLocks noChangeArrowheads="1"/>
          </p:cNvSpPr>
          <p:nvPr/>
        </p:nvSpPr>
        <p:spPr bwMode="auto">
          <a:xfrm>
            <a:off x="152400" y="6477000"/>
            <a:ext cx="5943600" cy="152400"/>
          </a:xfrm>
          <a:prstGeom prst="rect">
            <a:avLst/>
          </a:prstGeom>
          <a:noFill/>
          <a:ln w="9525">
            <a:noFill/>
            <a:miter lim="800000"/>
            <a:headEnd/>
            <a:tailEnd/>
          </a:ln>
          <a:effectLst/>
        </p:spPr>
        <p:txBody>
          <a:bodyPr lIns="0" tIns="0" rIns="0" bIns="0">
            <a:prstTxWarp prst="textNoShape">
              <a:avLst/>
            </a:prstTxWarp>
          </a:bodyPr>
          <a:lstStyle/>
          <a:p>
            <a:pPr eaLnBrk="1" hangingPunct="1">
              <a:lnSpc>
                <a:spcPct val="90000"/>
              </a:lnSpc>
            </a:pPr>
            <a:r>
              <a:rPr kumimoji="1" lang="en-US" sz="900" b="1">
                <a:solidFill>
                  <a:srgbClr val="3F3F2C"/>
                </a:solidFill>
              </a:rPr>
              <a:t>Copyright </a:t>
            </a:r>
            <a:r>
              <a:rPr kumimoji="1" lang="en-US" sz="900" b="1">
                <a:solidFill>
                  <a:srgbClr val="3F3F2C"/>
                </a:solidFill>
              </a:rPr>
              <a:t>© 2006-2011 Marshall Cavendish International (Singapore) Pte. Ltd. </a:t>
            </a:r>
          </a:p>
        </p:txBody>
      </p:sp>
      <p:sp>
        <p:nvSpPr>
          <p:cNvPr id="192518" name="Rectangle 6"/>
          <p:cNvSpPr>
            <a:spLocks noChangeArrowheads="1"/>
          </p:cNvSpPr>
          <p:nvPr/>
        </p:nvSpPr>
        <p:spPr bwMode="auto">
          <a:xfrm>
            <a:off x="8534400" y="6477000"/>
            <a:ext cx="3048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68FC81F6-0044-9441-B723-822FE4245A20}" type="slidenum">
              <a:rPr kumimoji="1" lang="en-US" sz="900">
                <a:solidFill>
                  <a:srgbClr val="3F3F2C"/>
                </a:solidFill>
              </a:rPr>
              <a:pPr algn="r" eaLnBrk="1" hangingPunct="1"/>
              <a:t>22</a:t>
            </a:fld>
            <a:endParaRPr kumimoji="1" lang="en-US" sz="1400">
              <a:latin typeface="Arial" charset="0"/>
            </a:endParaRPr>
          </a:p>
        </p:txBody>
      </p:sp>
      <p:sp>
        <p:nvSpPr>
          <p:cNvPr id="192519" name="Line 7"/>
          <p:cNvSpPr>
            <a:spLocks noChangeShapeType="1"/>
          </p:cNvSpPr>
          <p:nvPr/>
        </p:nvSpPr>
        <p:spPr bwMode="auto">
          <a:xfrm flipV="1">
            <a:off x="2971800" y="3733800"/>
            <a:ext cx="990600" cy="533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92520" name="Text Box 8"/>
          <p:cNvSpPr txBox="1">
            <a:spLocks noChangeArrowheads="1"/>
          </p:cNvSpPr>
          <p:nvPr/>
        </p:nvSpPr>
        <p:spPr bwMode="auto">
          <a:xfrm>
            <a:off x="2209800" y="4121150"/>
            <a:ext cx="890588"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lodicule</a:t>
            </a:r>
          </a:p>
        </p:txBody>
      </p:sp>
      <p:sp>
        <p:nvSpPr>
          <p:cNvPr id="192521" name="Line 9"/>
          <p:cNvSpPr>
            <a:spLocks noChangeShapeType="1"/>
          </p:cNvSpPr>
          <p:nvPr/>
        </p:nvSpPr>
        <p:spPr bwMode="auto">
          <a:xfrm>
            <a:off x="5410200" y="3810000"/>
            <a:ext cx="481013" cy="141288"/>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92522" name="Line 10"/>
          <p:cNvSpPr>
            <a:spLocks noChangeShapeType="1"/>
          </p:cNvSpPr>
          <p:nvPr/>
        </p:nvSpPr>
        <p:spPr bwMode="auto">
          <a:xfrm>
            <a:off x="5638800" y="2590800"/>
            <a:ext cx="8382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92523" name="Text Box 11"/>
          <p:cNvSpPr txBox="1">
            <a:spLocks noChangeArrowheads="1"/>
          </p:cNvSpPr>
          <p:nvPr/>
        </p:nvSpPr>
        <p:spPr bwMode="auto">
          <a:xfrm>
            <a:off x="3276600" y="4495800"/>
            <a:ext cx="1219200" cy="5810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flowering bract (scale)</a:t>
            </a:r>
          </a:p>
        </p:txBody>
      </p:sp>
      <p:sp>
        <p:nvSpPr>
          <p:cNvPr id="192524" name="Text Box 12"/>
          <p:cNvSpPr txBox="1">
            <a:spLocks noChangeArrowheads="1"/>
          </p:cNvSpPr>
          <p:nvPr/>
        </p:nvSpPr>
        <p:spPr bwMode="auto">
          <a:xfrm>
            <a:off x="6477000" y="2209800"/>
            <a:ext cx="1905000" cy="82550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feathery stigmas hanging out of the bracts</a:t>
            </a:r>
          </a:p>
        </p:txBody>
      </p:sp>
      <p:sp>
        <p:nvSpPr>
          <p:cNvPr id="192525" name="Line 13"/>
          <p:cNvSpPr>
            <a:spLocks noChangeShapeType="1"/>
          </p:cNvSpPr>
          <p:nvPr/>
        </p:nvSpPr>
        <p:spPr bwMode="auto">
          <a:xfrm flipH="1" flipV="1">
            <a:off x="3733800" y="2286000"/>
            <a:ext cx="404813" cy="2571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92526" name="Text Box 14"/>
          <p:cNvSpPr txBox="1">
            <a:spLocks noChangeArrowheads="1"/>
          </p:cNvSpPr>
          <p:nvPr/>
        </p:nvSpPr>
        <p:spPr bwMode="auto">
          <a:xfrm>
            <a:off x="3048000" y="2057400"/>
            <a:ext cx="75565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anther</a:t>
            </a:r>
          </a:p>
        </p:txBody>
      </p:sp>
      <p:sp>
        <p:nvSpPr>
          <p:cNvPr id="192527" name="Line 15"/>
          <p:cNvSpPr>
            <a:spLocks noChangeShapeType="1"/>
          </p:cNvSpPr>
          <p:nvPr/>
        </p:nvSpPr>
        <p:spPr bwMode="auto">
          <a:xfrm>
            <a:off x="5029200" y="2209800"/>
            <a:ext cx="1447800" cy="381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92528" name="Text Box 16"/>
          <p:cNvSpPr txBox="1">
            <a:spLocks noChangeArrowheads="1"/>
          </p:cNvSpPr>
          <p:nvPr/>
        </p:nvSpPr>
        <p:spPr bwMode="auto">
          <a:xfrm>
            <a:off x="5943600" y="3810000"/>
            <a:ext cx="1752600" cy="5810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non-flowering bract (scale)</a:t>
            </a:r>
          </a:p>
        </p:txBody>
      </p:sp>
      <p:sp>
        <p:nvSpPr>
          <p:cNvPr id="192529" name="Line 17"/>
          <p:cNvSpPr>
            <a:spLocks noChangeShapeType="1"/>
          </p:cNvSpPr>
          <p:nvPr/>
        </p:nvSpPr>
        <p:spPr bwMode="auto">
          <a:xfrm flipH="1">
            <a:off x="3810000" y="3886200"/>
            <a:ext cx="38100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92530" name="Line 18"/>
          <p:cNvSpPr>
            <a:spLocks noChangeShapeType="1"/>
          </p:cNvSpPr>
          <p:nvPr/>
        </p:nvSpPr>
        <p:spPr bwMode="auto">
          <a:xfrm>
            <a:off x="5486400" y="2819400"/>
            <a:ext cx="1028700" cy="633413"/>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2531" name="Text Box 19"/>
          <p:cNvSpPr txBox="1">
            <a:spLocks noChangeArrowheads="1"/>
          </p:cNvSpPr>
          <p:nvPr/>
        </p:nvSpPr>
        <p:spPr bwMode="auto">
          <a:xfrm>
            <a:off x="6553200" y="3352800"/>
            <a:ext cx="144145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filament</a:t>
            </a:r>
          </a:p>
        </p:txBody>
      </p:sp>
      <p:sp>
        <p:nvSpPr>
          <p:cNvPr id="192532" name="Line 20"/>
          <p:cNvSpPr>
            <a:spLocks noChangeShapeType="1"/>
          </p:cNvSpPr>
          <p:nvPr/>
        </p:nvSpPr>
        <p:spPr bwMode="auto">
          <a:xfrm flipH="1">
            <a:off x="2667000" y="2438400"/>
            <a:ext cx="685800" cy="762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2533" name="Line 21"/>
          <p:cNvSpPr>
            <a:spLocks noChangeShapeType="1"/>
          </p:cNvSpPr>
          <p:nvPr/>
        </p:nvSpPr>
        <p:spPr bwMode="auto">
          <a:xfrm flipH="1" flipV="1">
            <a:off x="2667000" y="3200400"/>
            <a:ext cx="1524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2534" name="Text Box 22"/>
          <p:cNvSpPr txBox="1">
            <a:spLocks noChangeArrowheads="1"/>
          </p:cNvSpPr>
          <p:nvPr/>
        </p:nvSpPr>
        <p:spPr bwMode="auto">
          <a:xfrm>
            <a:off x="1752600" y="2438400"/>
            <a:ext cx="1233488" cy="5810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lower male flower</a:t>
            </a:r>
          </a:p>
        </p:txBody>
      </p:sp>
      <p:sp>
        <p:nvSpPr>
          <p:cNvPr id="192535" name="Line 23"/>
          <p:cNvSpPr>
            <a:spLocks noChangeShapeType="1"/>
          </p:cNvSpPr>
          <p:nvPr/>
        </p:nvSpPr>
        <p:spPr bwMode="auto">
          <a:xfrm>
            <a:off x="4648200" y="1447800"/>
            <a:ext cx="1295400" cy="6858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2536" name="Line 24"/>
          <p:cNvSpPr>
            <a:spLocks noChangeShapeType="1"/>
          </p:cNvSpPr>
          <p:nvPr/>
        </p:nvSpPr>
        <p:spPr bwMode="auto">
          <a:xfrm flipH="1">
            <a:off x="5257800" y="1600200"/>
            <a:ext cx="762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2537" name="Line 25"/>
          <p:cNvSpPr>
            <a:spLocks noChangeShapeType="1"/>
          </p:cNvSpPr>
          <p:nvPr/>
        </p:nvSpPr>
        <p:spPr bwMode="auto">
          <a:xfrm flipH="1">
            <a:off x="4572000" y="1447800"/>
            <a:ext cx="762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2538" name="Text Box 26"/>
          <p:cNvSpPr txBox="1">
            <a:spLocks noChangeArrowheads="1"/>
          </p:cNvSpPr>
          <p:nvPr/>
        </p:nvSpPr>
        <p:spPr bwMode="auto">
          <a:xfrm>
            <a:off x="5334000" y="1371600"/>
            <a:ext cx="20574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upper bisexual flower</a:t>
            </a:r>
          </a:p>
        </p:txBody>
      </p:sp>
      <p:sp>
        <p:nvSpPr>
          <p:cNvPr id="192539" name="Line 27"/>
          <p:cNvSpPr>
            <a:spLocks noChangeShapeType="1"/>
          </p:cNvSpPr>
          <p:nvPr/>
        </p:nvSpPr>
        <p:spPr bwMode="auto">
          <a:xfrm>
            <a:off x="1828800" y="1295400"/>
            <a:ext cx="44196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2540" name="Line 28"/>
          <p:cNvSpPr>
            <a:spLocks noChangeShapeType="1"/>
          </p:cNvSpPr>
          <p:nvPr/>
        </p:nvSpPr>
        <p:spPr bwMode="auto">
          <a:xfrm flipH="1">
            <a:off x="6248400" y="1295400"/>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2541" name="Line 29"/>
          <p:cNvSpPr>
            <a:spLocks noChangeShapeType="1"/>
          </p:cNvSpPr>
          <p:nvPr/>
        </p:nvSpPr>
        <p:spPr bwMode="auto">
          <a:xfrm>
            <a:off x="1828800" y="1295400"/>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2542" name="Line 30"/>
          <p:cNvSpPr>
            <a:spLocks noChangeShapeType="1"/>
          </p:cNvSpPr>
          <p:nvPr/>
        </p:nvSpPr>
        <p:spPr bwMode="auto">
          <a:xfrm>
            <a:off x="4343400" y="614363"/>
            <a:ext cx="1588" cy="71437"/>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2543" name="Text Box 31"/>
          <p:cNvSpPr txBox="1">
            <a:spLocks noChangeArrowheads="1"/>
          </p:cNvSpPr>
          <p:nvPr/>
        </p:nvSpPr>
        <p:spPr bwMode="auto">
          <a:xfrm>
            <a:off x="3505200" y="914400"/>
            <a:ext cx="14478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pair of flowers</a:t>
            </a:r>
          </a:p>
        </p:txBody>
      </p:sp>
      <p:sp>
        <p:nvSpPr>
          <p:cNvPr id="192544" name="Line 32"/>
          <p:cNvSpPr>
            <a:spLocks noChangeShapeType="1"/>
          </p:cNvSpPr>
          <p:nvPr/>
        </p:nvSpPr>
        <p:spPr bwMode="auto">
          <a:xfrm>
            <a:off x="1600200" y="1676400"/>
            <a:ext cx="1588" cy="3048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2545" name="Line 33"/>
          <p:cNvSpPr>
            <a:spLocks noChangeShapeType="1"/>
          </p:cNvSpPr>
          <p:nvPr/>
        </p:nvSpPr>
        <p:spPr bwMode="auto">
          <a:xfrm>
            <a:off x="1600200" y="1676400"/>
            <a:ext cx="138113" cy="1588"/>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2546" name="Line 34"/>
          <p:cNvSpPr>
            <a:spLocks noChangeShapeType="1"/>
          </p:cNvSpPr>
          <p:nvPr/>
        </p:nvSpPr>
        <p:spPr bwMode="auto">
          <a:xfrm>
            <a:off x="1600200" y="4724400"/>
            <a:ext cx="138113" cy="1588"/>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2547" name="Line 35"/>
          <p:cNvSpPr>
            <a:spLocks noChangeShapeType="1"/>
          </p:cNvSpPr>
          <p:nvPr/>
        </p:nvSpPr>
        <p:spPr bwMode="auto">
          <a:xfrm>
            <a:off x="1524000" y="3200400"/>
            <a:ext cx="61913" cy="1588"/>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2548" name="Text Box 36"/>
          <p:cNvSpPr txBox="1">
            <a:spLocks noChangeArrowheads="1"/>
          </p:cNvSpPr>
          <p:nvPr/>
        </p:nvSpPr>
        <p:spPr bwMode="auto">
          <a:xfrm>
            <a:off x="685800" y="3048000"/>
            <a:ext cx="90805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spikelet</a:t>
            </a:r>
          </a:p>
        </p:txBody>
      </p:sp>
      <p:sp>
        <p:nvSpPr>
          <p:cNvPr id="192549" name="Text Box 37"/>
          <p:cNvSpPr txBox="1">
            <a:spLocks noChangeArrowheads="1"/>
          </p:cNvSpPr>
          <p:nvPr/>
        </p:nvSpPr>
        <p:spPr bwMode="auto">
          <a:xfrm>
            <a:off x="457200" y="5029200"/>
            <a:ext cx="8001000" cy="1735138"/>
          </a:xfrm>
          <a:prstGeom prst="rect">
            <a:avLst/>
          </a:prstGeom>
          <a:solidFill>
            <a:srgbClr val="FFFFCC"/>
          </a:solidFill>
          <a:ln w="9525">
            <a:noFill/>
            <a:miter lim="800000"/>
            <a:headEnd/>
            <a:tailEnd/>
          </a:ln>
          <a:effectLst/>
        </p:spPr>
        <p:txBody>
          <a:bodyPr>
            <a:prstTxWarp prst="textNoShape">
              <a:avLst/>
            </a:prstTxWarp>
            <a:spAutoFit/>
          </a:bodyPr>
          <a:lstStyle/>
          <a:p>
            <a:pPr eaLnBrk="1" hangingPunct="1">
              <a:spcBef>
                <a:spcPct val="50000"/>
              </a:spcBef>
              <a:buFont typeface="Times" charset="0"/>
              <a:buChar char="•"/>
            </a:pPr>
            <a:r>
              <a:rPr lang="en-US" sz="2400">
                <a:latin typeface="Arial" charset="0"/>
              </a:rPr>
              <a:t> Spikelets also occur in pairs. The lower spikelet in each pair has no flower stalk, while the upper one is smaller and has a stalk. Both spikelets have similar structures. </a:t>
            </a:r>
          </a:p>
          <a:p>
            <a:pPr eaLnBrk="1" hangingPunct="1">
              <a:spcBef>
                <a:spcPct val="50000"/>
              </a:spcBef>
              <a:buFont typeface="Times" charset="0"/>
              <a:buNone/>
            </a:pPr>
            <a:endParaRPr lang="en-US" sz="2400">
              <a:latin typeface="Arial" charset="0"/>
            </a:endParaRPr>
          </a:p>
        </p:txBody>
      </p:sp>
      <p:sp>
        <p:nvSpPr>
          <p:cNvPr id="192550" name="Line 38"/>
          <p:cNvSpPr>
            <a:spLocks noChangeShapeType="1"/>
          </p:cNvSpPr>
          <p:nvPr/>
        </p:nvSpPr>
        <p:spPr bwMode="auto">
          <a:xfrm flipH="1">
            <a:off x="5867400" y="2133600"/>
            <a:ext cx="762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2551" name="Line 39"/>
          <p:cNvSpPr>
            <a:spLocks noChangeShapeType="1"/>
          </p:cNvSpPr>
          <p:nvPr/>
        </p:nvSpPr>
        <p:spPr bwMode="auto">
          <a:xfrm flipH="1" flipV="1">
            <a:off x="3352800" y="2438400"/>
            <a:ext cx="1524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2552" name="Line 40"/>
          <p:cNvSpPr>
            <a:spLocks noChangeShapeType="1"/>
          </p:cNvSpPr>
          <p:nvPr/>
        </p:nvSpPr>
        <p:spPr bwMode="auto">
          <a:xfrm flipH="1" flipV="1">
            <a:off x="2819400" y="2667000"/>
            <a:ext cx="1524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2553" name="Line 41"/>
          <p:cNvSpPr>
            <a:spLocks noChangeShapeType="1"/>
          </p:cNvSpPr>
          <p:nvPr/>
        </p:nvSpPr>
        <p:spPr bwMode="auto">
          <a:xfrm>
            <a:off x="4114800" y="1219200"/>
            <a:ext cx="0" cy="76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pic>
        <p:nvPicPr>
          <p:cNvPr id="192554" name="Picture 42"/>
          <p:cNvPicPr>
            <a:picLocks noChangeAspect="1" noChangeArrowheads="1"/>
          </p:cNvPicPr>
          <p:nvPr/>
        </p:nvPicPr>
        <p:blipFill>
          <a:blip r:embed="rId4"/>
          <a:srcRect/>
          <a:stretch>
            <a:fillRect/>
          </a:stretch>
        </p:blipFill>
        <p:spPr bwMode="auto">
          <a:xfrm>
            <a:off x="7346950" y="715963"/>
            <a:ext cx="1568450" cy="274637"/>
          </a:xfrm>
          <a:prstGeom prst="rect">
            <a:avLst/>
          </a:prstGeom>
          <a:noFill/>
          <a:ln w="9525">
            <a:noFill/>
            <a:miter lim="800000"/>
            <a:headEnd/>
            <a:tailEnd/>
          </a:ln>
        </p:spPr>
      </p:pic>
      <p:sp>
        <p:nvSpPr>
          <p:cNvPr id="192555" name="Rectangle 43"/>
          <p:cNvSpPr>
            <a:spLocks noChangeArrowheads="1"/>
          </p:cNvSpPr>
          <p:nvPr/>
        </p:nvSpPr>
        <p:spPr bwMode="auto">
          <a:xfrm>
            <a:off x="1219200" y="152400"/>
            <a:ext cx="6858000" cy="533400"/>
          </a:xfrm>
          <a:prstGeom prst="rect">
            <a:avLst/>
          </a:prstGeom>
          <a:solidFill>
            <a:srgbClr val="FF9900"/>
          </a:solidFill>
          <a:ln w="9525">
            <a:solidFill>
              <a:schemeClr val="tx1"/>
            </a:solidFill>
            <a:miter lim="800000"/>
            <a:headEnd/>
            <a:tailEnd/>
          </a:ln>
          <a:effectLst/>
        </p:spPr>
        <p:txBody>
          <a:bodyPr lIns="0" tIns="0" rIns="0" bIns="0" anchor="b">
            <a:prstTxWarp prst="textNoShape">
              <a:avLst/>
            </a:prstTxWarp>
          </a:bodyPr>
          <a:lstStyle/>
          <a:p>
            <a:pPr algn="ctr" eaLnBrk="1" hangingPunct="1"/>
            <a:r>
              <a:rPr lang="en-US" sz="2800">
                <a:solidFill>
                  <a:schemeClr val="tx2"/>
                </a:solidFill>
                <a:latin typeface="Arial" charset="0"/>
              </a:rPr>
              <a:t>Structure of </a:t>
            </a:r>
            <a:r>
              <a:rPr lang="en-US" sz="2800" i="1">
                <a:solidFill>
                  <a:schemeClr val="tx2"/>
                </a:solidFill>
                <a:latin typeface="Arial" charset="0"/>
              </a:rPr>
              <a:t>Ischaemum muticum</a:t>
            </a:r>
            <a:endParaRPr lang="en-US" sz="4000" i="1">
              <a:solidFill>
                <a:schemeClr val="tx2"/>
              </a:solidFill>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62" name="Picture 2" descr="2-10 flipped"/>
          <p:cNvPicPr>
            <a:picLocks noChangeAspect="1" noChangeArrowheads="1"/>
          </p:cNvPicPr>
          <p:nvPr/>
        </p:nvPicPr>
        <p:blipFill>
          <a:blip r:embed="rId3"/>
          <a:srcRect/>
          <a:stretch>
            <a:fillRect/>
          </a:stretch>
        </p:blipFill>
        <p:spPr bwMode="auto">
          <a:xfrm>
            <a:off x="2284413" y="1644650"/>
            <a:ext cx="3949700" cy="3121025"/>
          </a:xfrm>
          <a:prstGeom prst="rect">
            <a:avLst/>
          </a:prstGeom>
          <a:noFill/>
          <a:ln w="9525">
            <a:noFill/>
            <a:miter lim="800000"/>
            <a:headEnd/>
            <a:tailEnd/>
          </a:ln>
        </p:spPr>
      </p:pic>
      <p:pic>
        <p:nvPicPr>
          <p:cNvPr id="194563" name="Picture 3"/>
          <p:cNvPicPr>
            <a:picLocks noChangeAspect="1" noChangeArrowheads="1"/>
          </p:cNvPicPr>
          <p:nvPr/>
        </p:nvPicPr>
        <p:blipFill>
          <a:blip r:embed="rId4"/>
          <a:srcRect/>
          <a:stretch>
            <a:fillRect/>
          </a:stretch>
        </p:blipFill>
        <p:spPr bwMode="auto">
          <a:xfrm>
            <a:off x="7346950" y="715963"/>
            <a:ext cx="1568450" cy="274637"/>
          </a:xfrm>
          <a:prstGeom prst="rect">
            <a:avLst/>
          </a:prstGeom>
          <a:noFill/>
          <a:ln w="9525">
            <a:noFill/>
            <a:miter lim="800000"/>
            <a:headEnd/>
            <a:tailEnd/>
          </a:ln>
        </p:spPr>
      </p:pic>
      <p:sp>
        <p:nvSpPr>
          <p:cNvPr id="194564" name="Rectangle 4"/>
          <p:cNvSpPr>
            <a:spLocks noChangeArrowheads="1"/>
          </p:cNvSpPr>
          <p:nvPr/>
        </p:nvSpPr>
        <p:spPr bwMode="auto">
          <a:xfrm>
            <a:off x="0" y="6400800"/>
            <a:ext cx="9144000" cy="457200"/>
          </a:xfrm>
          <a:prstGeom prst="rect">
            <a:avLst/>
          </a:prstGeom>
          <a:solidFill>
            <a:srgbClr val="EAEBE4"/>
          </a:solidFill>
          <a:ln w="9525">
            <a:noFill/>
            <a:miter lim="800000"/>
            <a:headEnd/>
            <a:tailEnd/>
          </a:ln>
          <a:effectLst/>
        </p:spPr>
        <p:txBody>
          <a:bodyPr wrap="none" anchor="ctr">
            <a:prstTxWarp prst="textNoShape">
              <a:avLst/>
            </a:prstTxWarp>
          </a:bodyPr>
          <a:lstStyle/>
          <a:p>
            <a:pPr algn="ctr" eaLnBrk="1" hangingPunct="1"/>
            <a:endParaRPr kumimoji="1" lang="en-US" sz="2400">
              <a:latin typeface="Times New Roman" charset="0"/>
            </a:endParaRPr>
          </a:p>
        </p:txBody>
      </p:sp>
      <p:sp>
        <p:nvSpPr>
          <p:cNvPr id="194565" name="Rectangle 5"/>
          <p:cNvSpPr>
            <a:spLocks noChangeArrowheads="1"/>
          </p:cNvSpPr>
          <p:nvPr/>
        </p:nvSpPr>
        <p:spPr bwMode="auto">
          <a:xfrm>
            <a:off x="7086600" y="6477000"/>
            <a:ext cx="11430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C012F74C-48B2-4E4C-A9D2-8CD456DAE4C5}" type="datetime3">
              <a:rPr kumimoji="1" lang="en-US" sz="800" b="1">
                <a:solidFill>
                  <a:srgbClr val="3F3F2C"/>
                </a:solidFill>
              </a:rPr>
              <a:pPr algn="r" eaLnBrk="1" hangingPunct="1"/>
              <a:t>January 16, 10</a:t>
            </a:fld>
            <a:endParaRPr kumimoji="1" lang="en-US" sz="800" b="1">
              <a:solidFill>
                <a:srgbClr val="3F3F2C"/>
              </a:solidFill>
              <a:latin typeface="Times New Roman" charset="0"/>
            </a:endParaRPr>
          </a:p>
        </p:txBody>
      </p:sp>
      <p:sp>
        <p:nvSpPr>
          <p:cNvPr id="194566" name="Rectangle 6"/>
          <p:cNvSpPr>
            <a:spLocks noChangeArrowheads="1"/>
          </p:cNvSpPr>
          <p:nvPr/>
        </p:nvSpPr>
        <p:spPr bwMode="auto">
          <a:xfrm>
            <a:off x="152400" y="6477000"/>
            <a:ext cx="5943600" cy="152400"/>
          </a:xfrm>
          <a:prstGeom prst="rect">
            <a:avLst/>
          </a:prstGeom>
          <a:noFill/>
          <a:ln w="9525">
            <a:noFill/>
            <a:miter lim="800000"/>
            <a:headEnd/>
            <a:tailEnd/>
          </a:ln>
          <a:effectLst/>
        </p:spPr>
        <p:txBody>
          <a:bodyPr lIns="0" tIns="0" rIns="0" bIns="0">
            <a:prstTxWarp prst="textNoShape">
              <a:avLst/>
            </a:prstTxWarp>
          </a:bodyPr>
          <a:lstStyle/>
          <a:p>
            <a:pPr eaLnBrk="1" hangingPunct="1">
              <a:lnSpc>
                <a:spcPct val="90000"/>
              </a:lnSpc>
            </a:pPr>
            <a:r>
              <a:rPr kumimoji="1" lang="en-US" sz="900" b="1">
                <a:solidFill>
                  <a:srgbClr val="3F3F2C"/>
                </a:solidFill>
              </a:rPr>
              <a:t>Copyright </a:t>
            </a:r>
            <a:r>
              <a:rPr kumimoji="1" lang="en-US" sz="900" b="1">
                <a:solidFill>
                  <a:srgbClr val="3F3F2C"/>
                </a:solidFill>
              </a:rPr>
              <a:t>© 2006-2011 Marshall Cavendish International (Singapore) Pte. Ltd. </a:t>
            </a:r>
          </a:p>
        </p:txBody>
      </p:sp>
      <p:sp>
        <p:nvSpPr>
          <p:cNvPr id="194567" name="Rectangle 7"/>
          <p:cNvSpPr>
            <a:spLocks noChangeArrowheads="1"/>
          </p:cNvSpPr>
          <p:nvPr/>
        </p:nvSpPr>
        <p:spPr bwMode="auto">
          <a:xfrm>
            <a:off x="8534400" y="6477000"/>
            <a:ext cx="3048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CDF75854-0E98-AE4C-A9DB-559C845564F6}" type="slidenum">
              <a:rPr kumimoji="1" lang="en-US" sz="900">
                <a:solidFill>
                  <a:srgbClr val="3F3F2C"/>
                </a:solidFill>
              </a:rPr>
              <a:pPr algn="r" eaLnBrk="1" hangingPunct="1"/>
              <a:t>23</a:t>
            </a:fld>
            <a:endParaRPr kumimoji="1" lang="en-US" sz="1400">
              <a:latin typeface="Arial" charset="0"/>
            </a:endParaRPr>
          </a:p>
        </p:txBody>
      </p:sp>
      <p:sp>
        <p:nvSpPr>
          <p:cNvPr id="194568" name="Rectangle 8"/>
          <p:cNvSpPr>
            <a:spLocks noChangeArrowheads="1"/>
          </p:cNvSpPr>
          <p:nvPr/>
        </p:nvSpPr>
        <p:spPr bwMode="auto">
          <a:xfrm>
            <a:off x="1219200" y="152400"/>
            <a:ext cx="6858000" cy="533400"/>
          </a:xfrm>
          <a:prstGeom prst="rect">
            <a:avLst/>
          </a:prstGeom>
          <a:solidFill>
            <a:srgbClr val="FF9900"/>
          </a:solidFill>
          <a:ln w="9525">
            <a:solidFill>
              <a:schemeClr val="tx1"/>
            </a:solidFill>
            <a:miter lim="800000"/>
            <a:headEnd/>
            <a:tailEnd/>
          </a:ln>
          <a:effectLst/>
        </p:spPr>
        <p:txBody>
          <a:bodyPr lIns="0" tIns="0" rIns="0" bIns="0" anchor="b">
            <a:prstTxWarp prst="textNoShape">
              <a:avLst/>
            </a:prstTxWarp>
          </a:bodyPr>
          <a:lstStyle/>
          <a:p>
            <a:pPr algn="ctr" eaLnBrk="1" hangingPunct="1"/>
            <a:r>
              <a:rPr lang="en-US" sz="2800">
                <a:solidFill>
                  <a:schemeClr val="tx2"/>
                </a:solidFill>
                <a:latin typeface="Arial" charset="0"/>
              </a:rPr>
              <a:t>Structure of </a:t>
            </a:r>
            <a:r>
              <a:rPr lang="en-US" sz="2800" i="1">
                <a:solidFill>
                  <a:schemeClr val="tx2"/>
                </a:solidFill>
                <a:latin typeface="Arial" charset="0"/>
              </a:rPr>
              <a:t>Ischaemum muticum</a:t>
            </a:r>
            <a:endParaRPr lang="en-US" sz="4000" i="1">
              <a:solidFill>
                <a:schemeClr val="tx2"/>
              </a:solidFill>
              <a:latin typeface="Arial" charset="0"/>
            </a:endParaRPr>
          </a:p>
        </p:txBody>
      </p:sp>
      <p:sp>
        <p:nvSpPr>
          <p:cNvPr id="194569" name="Line 9"/>
          <p:cNvSpPr>
            <a:spLocks noChangeShapeType="1"/>
          </p:cNvSpPr>
          <p:nvPr/>
        </p:nvSpPr>
        <p:spPr bwMode="auto">
          <a:xfrm flipV="1">
            <a:off x="2971800" y="3733800"/>
            <a:ext cx="990600" cy="533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94570" name="Text Box 10"/>
          <p:cNvSpPr txBox="1">
            <a:spLocks noChangeArrowheads="1"/>
          </p:cNvSpPr>
          <p:nvPr/>
        </p:nvSpPr>
        <p:spPr bwMode="auto">
          <a:xfrm>
            <a:off x="2209800" y="4121150"/>
            <a:ext cx="890588"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lodicule</a:t>
            </a:r>
          </a:p>
        </p:txBody>
      </p:sp>
      <p:sp>
        <p:nvSpPr>
          <p:cNvPr id="194571" name="Line 11"/>
          <p:cNvSpPr>
            <a:spLocks noChangeShapeType="1"/>
          </p:cNvSpPr>
          <p:nvPr/>
        </p:nvSpPr>
        <p:spPr bwMode="auto">
          <a:xfrm>
            <a:off x="5410200" y="3810000"/>
            <a:ext cx="481013" cy="141288"/>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94572" name="Line 12"/>
          <p:cNvSpPr>
            <a:spLocks noChangeShapeType="1"/>
          </p:cNvSpPr>
          <p:nvPr/>
        </p:nvSpPr>
        <p:spPr bwMode="auto">
          <a:xfrm>
            <a:off x="5638800" y="2590800"/>
            <a:ext cx="8382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94573" name="Text Box 13"/>
          <p:cNvSpPr txBox="1">
            <a:spLocks noChangeArrowheads="1"/>
          </p:cNvSpPr>
          <p:nvPr/>
        </p:nvSpPr>
        <p:spPr bwMode="auto">
          <a:xfrm>
            <a:off x="3276600" y="4495800"/>
            <a:ext cx="1219200" cy="5810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flowering bract (scale)</a:t>
            </a:r>
          </a:p>
        </p:txBody>
      </p:sp>
      <p:sp>
        <p:nvSpPr>
          <p:cNvPr id="194574" name="Text Box 14"/>
          <p:cNvSpPr txBox="1">
            <a:spLocks noChangeArrowheads="1"/>
          </p:cNvSpPr>
          <p:nvPr/>
        </p:nvSpPr>
        <p:spPr bwMode="auto">
          <a:xfrm>
            <a:off x="6477000" y="2209800"/>
            <a:ext cx="1905000" cy="82550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feathery stigmas hanging out of the bracts</a:t>
            </a:r>
          </a:p>
        </p:txBody>
      </p:sp>
      <p:sp>
        <p:nvSpPr>
          <p:cNvPr id="194575" name="Line 15"/>
          <p:cNvSpPr>
            <a:spLocks noChangeShapeType="1"/>
          </p:cNvSpPr>
          <p:nvPr/>
        </p:nvSpPr>
        <p:spPr bwMode="auto">
          <a:xfrm flipH="1" flipV="1">
            <a:off x="3733800" y="2286000"/>
            <a:ext cx="404813" cy="2571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94576" name="Text Box 16"/>
          <p:cNvSpPr txBox="1">
            <a:spLocks noChangeArrowheads="1"/>
          </p:cNvSpPr>
          <p:nvPr/>
        </p:nvSpPr>
        <p:spPr bwMode="auto">
          <a:xfrm>
            <a:off x="3048000" y="2057400"/>
            <a:ext cx="75565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anther</a:t>
            </a:r>
          </a:p>
        </p:txBody>
      </p:sp>
      <p:sp>
        <p:nvSpPr>
          <p:cNvPr id="194577" name="Line 17"/>
          <p:cNvSpPr>
            <a:spLocks noChangeShapeType="1"/>
          </p:cNvSpPr>
          <p:nvPr/>
        </p:nvSpPr>
        <p:spPr bwMode="auto">
          <a:xfrm>
            <a:off x="5029200" y="2209800"/>
            <a:ext cx="1447800" cy="381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94578" name="Text Box 18"/>
          <p:cNvSpPr txBox="1">
            <a:spLocks noChangeArrowheads="1"/>
          </p:cNvSpPr>
          <p:nvPr/>
        </p:nvSpPr>
        <p:spPr bwMode="auto">
          <a:xfrm>
            <a:off x="5943600" y="3810000"/>
            <a:ext cx="1752600" cy="5810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non-flowering bract (scale)</a:t>
            </a:r>
          </a:p>
        </p:txBody>
      </p:sp>
      <p:sp>
        <p:nvSpPr>
          <p:cNvPr id="194579" name="Line 19"/>
          <p:cNvSpPr>
            <a:spLocks noChangeShapeType="1"/>
          </p:cNvSpPr>
          <p:nvPr/>
        </p:nvSpPr>
        <p:spPr bwMode="auto">
          <a:xfrm flipH="1">
            <a:off x="3810000" y="3886200"/>
            <a:ext cx="38100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94580" name="Line 20"/>
          <p:cNvSpPr>
            <a:spLocks noChangeShapeType="1"/>
          </p:cNvSpPr>
          <p:nvPr/>
        </p:nvSpPr>
        <p:spPr bwMode="auto">
          <a:xfrm>
            <a:off x="5486400" y="2819400"/>
            <a:ext cx="1028700" cy="633413"/>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4581" name="Text Box 21"/>
          <p:cNvSpPr txBox="1">
            <a:spLocks noChangeArrowheads="1"/>
          </p:cNvSpPr>
          <p:nvPr/>
        </p:nvSpPr>
        <p:spPr bwMode="auto">
          <a:xfrm>
            <a:off x="6553200" y="3352800"/>
            <a:ext cx="144145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filament</a:t>
            </a:r>
          </a:p>
        </p:txBody>
      </p:sp>
      <p:sp>
        <p:nvSpPr>
          <p:cNvPr id="194582" name="Line 22"/>
          <p:cNvSpPr>
            <a:spLocks noChangeShapeType="1"/>
          </p:cNvSpPr>
          <p:nvPr/>
        </p:nvSpPr>
        <p:spPr bwMode="auto">
          <a:xfrm flipH="1">
            <a:off x="2667000" y="2438400"/>
            <a:ext cx="685800" cy="762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4583" name="Line 23"/>
          <p:cNvSpPr>
            <a:spLocks noChangeShapeType="1"/>
          </p:cNvSpPr>
          <p:nvPr/>
        </p:nvSpPr>
        <p:spPr bwMode="auto">
          <a:xfrm flipH="1" flipV="1">
            <a:off x="2667000" y="3200400"/>
            <a:ext cx="1524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4584" name="Text Box 24"/>
          <p:cNvSpPr txBox="1">
            <a:spLocks noChangeArrowheads="1"/>
          </p:cNvSpPr>
          <p:nvPr/>
        </p:nvSpPr>
        <p:spPr bwMode="auto">
          <a:xfrm>
            <a:off x="1752600" y="2438400"/>
            <a:ext cx="1233488" cy="5810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lower male flower</a:t>
            </a:r>
          </a:p>
        </p:txBody>
      </p:sp>
      <p:sp>
        <p:nvSpPr>
          <p:cNvPr id="194585" name="Line 25"/>
          <p:cNvSpPr>
            <a:spLocks noChangeShapeType="1"/>
          </p:cNvSpPr>
          <p:nvPr/>
        </p:nvSpPr>
        <p:spPr bwMode="auto">
          <a:xfrm>
            <a:off x="4648200" y="1447800"/>
            <a:ext cx="1295400" cy="6858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4586" name="Line 26"/>
          <p:cNvSpPr>
            <a:spLocks noChangeShapeType="1"/>
          </p:cNvSpPr>
          <p:nvPr/>
        </p:nvSpPr>
        <p:spPr bwMode="auto">
          <a:xfrm flipH="1">
            <a:off x="5257800" y="1600200"/>
            <a:ext cx="762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4587" name="Line 27"/>
          <p:cNvSpPr>
            <a:spLocks noChangeShapeType="1"/>
          </p:cNvSpPr>
          <p:nvPr/>
        </p:nvSpPr>
        <p:spPr bwMode="auto">
          <a:xfrm flipH="1">
            <a:off x="4572000" y="1447800"/>
            <a:ext cx="762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4588" name="Text Box 28"/>
          <p:cNvSpPr txBox="1">
            <a:spLocks noChangeArrowheads="1"/>
          </p:cNvSpPr>
          <p:nvPr/>
        </p:nvSpPr>
        <p:spPr bwMode="auto">
          <a:xfrm>
            <a:off x="5334000" y="1371600"/>
            <a:ext cx="20574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upper bisexual flower</a:t>
            </a:r>
          </a:p>
        </p:txBody>
      </p:sp>
      <p:sp>
        <p:nvSpPr>
          <p:cNvPr id="194589" name="Line 29"/>
          <p:cNvSpPr>
            <a:spLocks noChangeShapeType="1"/>
          </p:cNvSpPr>
          <p:nvPr/>
        </p:nvSpPr>
        <p:spPr bwMode="auto">
          <a:xfrm>
            <a:off x="1828800" y="1295400"/>
            <a:ext cx="44196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4590" name="Line 30"/>
          <p:cNvSpPr>
            <a:spLocks noChangeShapeType="1"/>
          </p:cNvSpPr>
          <p:nvPr/>
        </p:nvSpPr>
        <p:spPr bwMode="auto">
          <a:xfrm flipH="1">
            <a:off x="6248400" y="1295400"/>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4591" name="Line 31"/>
          <p:cNvSpPr>
            <a:spLocks noChangeShapeType="1"/>
          </p:cNvSpPr>
          <p:nvPr/>
        </p:nvSpPr>
        <p:spPr bwMode="auto">
          <a:xfrm>
            <a:off x="1828800" y="1295400"/>
            <a:ext cx="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4592" name="Line 32"/>
          <p:cNvSpPr>
            <a:spLocks noChangeShapeType="1"/>
          </p:cNvSpPr>
          <p:nvPr/>
        </p:nvSpPr>
        <p:spPr bwMode="auto">
          <a:xfrm>
            <a:off x="4343400" y="614363"/>
            <a:ext cx="1588" cy="71437"/>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4593" name="Text Box 33"/>
          <p:cNvSpPr txBox="1">
            <a:spLocks noChangeArrowheads="1"/>
          </p:cNvSpPr>
          <p:nvPr/>
        </p:nvSpPr>
        <p:spPr bwMode="auto">
          <a:xfrm>
            <a:off x="3505200" y="914400"/>
            <a:ext cx="14478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pair of flowers</a:t>
            </a:r>
          </a:p>
        </p:txBody>
      </p:sp>
      <p:sp>
        <p:nvSpPr>
          <p:cNvPr id="194594" name="Line 34"/>
          <p:cNvSpPr>
            <a:spLocks noChangeShapeType="1"/>
          </p:cNvSpPr>
          <p:nvPr/>
        </p:nvSpPr>
        <p:spPr bwMode="auto">
          <a:xfrm>
            <a:off x="1600200" y="1676400"/>
            <a:ext cx="1588" cy="3048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4595" name="Line 35"/>
          <p:cNvSpPr>
            <a:spLocks noChangeShapeType="1"/>
          </p:cNvSpPr>
          <p:nvPr/>
        </p:nvSpPr>
        <p:spPr bwMode="auto">
          <a:xfrm>
            <a:off x="1600200" y="1676400"/>
            <a:ext cx="138113" cy="1588"/>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4596" name="Line 36"/>
          <p:cNvSpPr>
            <a:spLocks noChangeShapeType="1"/>
          </p:cNvSpPr>
          <p:nvPr/>
        </p:nvSpPr>
        <p:spPr bwMode="auto">
          <a:xfrm>
            <a:off x="1600200" y="4724400"/>
            <a:ext cx="138113" cy="1588"/>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4597" name="Line 37"/>
          <p:cNvSpPr>
            <a:spLocks noChangeShapeType="1"/>
          </p:cNvSpPr>
          <p:nvPr/>
        </p:nvSpPr>
        <p:spPr bwMode="auto">
          <a:xfrm>
            <a:off x="1524000" y="3200400"/>
            <a:ext cx="61913" cy="1588"/>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4598" name="Text Box 38"/>
          <p:cNvSpPr txBox="1">
            <a:spLocks noChangeArrowheads="1"/>
          </p:cNvSpPr>
          <p:nvPr/>
        </p:nvSpPr>
        <p:spPr bwMode="auto">
          <a:xfrm>
            <a:off x="685800" y="3048000"/>
            <a:ext cx="90805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spikelet</a:t>
            </a:r>
          </a:p>
        </p:txBody>
      </p:sp>
      <p:sp>
        <p:nvSpPr>
          <p:cNvPr id="194599" name="Text Box 39"/>
          <p:cNvSpPr txBox="1">
            <a:spLocks noChangeArrowheads="1"/>
          </p:cNvSpPr>
          <p:nvPr/>
        </p:nvSpPr>
        <p:spPr bwMode="auto">
          <a:xfrm>
            <a:off x="457200" y="5029200"/>
            <a:ext cx="8001000" cy="1189038"/>
          </a:xfrm>
          <a:prstGeom prst="rect">
            <a:avLst/>
          </a:prstGeom>
          <a:solidFill>
            <a:srgbClr val="FFFFCC"/>
          </a:solidFill>
          <a:ln w="9525">
            <a:noFill/>
            <a:miter lim="800000"/>
            <a:headEnd/>
            <a:tailEnd/>
          </a:ln>
          <a:effectLst/>
        </p:spPr>
        <p:txBody>
          <a:bodyPr>
            <a:prstTxWarp prst="textNoShape">
              <a:avLst/>
            </a:prstTxWarp>
            <a:spAutoFit/>
          </a:bodyPr>
          <a:lstStyle/>
          <a:p>
            <a:pPr eaLnBrk="1" hangingPunct="1">
              <a:spcBef>
                <a:spcPct val="50000"/>
              </a:spcBef>
              <a:buFont typeface="Times" charset="0"/>
              <a:buChar char="•"/>
            </a:pPr>
            <a:r>
              <a:rPr lang="en-US">
                <a:latin typeface="Times New Roman" charset="0"/>
              </a:rPr>
              <a:t> Spikelets also occur in pairs. The lower spikelet in each pair has no flower stalk, while the upper one is smaller and has a stalk. Both spikelets have similar structures. </a:t>
            </a:r>
          </a:p>
          <a:p>
            <a:pPr eaLnBrk="1" hangingPunct="1">
              <a:spcBef>
                <a:spcPct val="50000"/>
              </a:spcBef>
              <a:buFont typeface="Times" charset="0"/>
              <a:buChar char="•"/>
            </a:pPr>
            <a:r>
              <a:rPr lang="en-US" sz="2400">
                <a:latin typeface="Arial" charset="0"/>
              </a:rPr>
              <a:t> A few pairs of spikelets make up an </a:t>
            </a:r>
            <a:r>
              <a:rPr lang="en-US" sz="2400" b="1">
                <a:latin typeface="Arial" charset="0"/>
              </a:rPr>
              <a:t>inflorescence</a:t>
            </a:r>
            <a:r>
              <a:rPr lang="en-US" sz="2400">
                <a:latin typeface="Arial" charset="0"/>
              </a:rPr>
              <a:t>.</a:t>
            </a:r>
          </a:p>
        </p:txBody>
      </p:sp>
      <p:sp>
        <p:nvSpPr>
          <p:cNvPr id="194600" name="Line 40"/>
          <p:cNvSpPr>
            <a:spLocks noChangeShapeType="1"/>
          </p:cNvSpPr>
          <p:nvPr/>
        </p:nvSpPr>
        <p:spPr bwMode="auto">
          <a:xfrm flipH="1">
            <a:off x="5867400" y="2133600"/>
            <a:ext cx="762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4601" name="Line 41"/>
          <p:cNvSpPr>
            <a:spLocks noChangeShapeType="1"/>
          </p:cNvSpPr>
          <p:nvPr/>
        </p:nvSpPr>
        <p:spPr bwMode="auto">
          <a:xfrm flipH="1" flipV="1">
            <a:off x="3352800" y="2438400"/>
            <a:ext cx="1524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4602" name="Line 42"/>
          <p:cNvSpPr>
            <a:spLocks noChangeShapeType="1"/>
          </p:cNvSpPr>
          <p:nvPr/>
        </p:nvSpPr>
        <p:spPr bwMode="auto">
          <a:xfrm flipH="1" flipV="1">
            <a:off x="2819400" y="2667000"/>
            <a:ext cx="1524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4603" name="Line 43"/>
          <p:cNvSpPr>
            <a:spLocks noChangeShapeType="1"/>
          </p:cNvSpPr>
          <p:nvPr/>
        </p:nvSpPr>
        <p:spPr bwMode="auto">
          <a:xfrm>
            <a:off x="4114800" y="1219200"/>
            <a:ext cx="0" cy="76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Pollination in </a:t>
            </a:r>
            <a:r>
              <a:rPr lang="en-US" i="1"/>
              <a:t>Ischaemum</a:t>
            </a:r>
          </a:p>
        </p:txBody>
      </p:sp>
      <p:sp>
        <p:nvSpPr>
          <p:cNvPr id="53251" name="Rectangle 3"/>
          <p:cNvSpPr>
            <a:spLocks noGrp="1" noChangeArrowheads="1"/>
          </p:cNvSpPr>
          <p:nvPr>
            <p:ph type="body" idx="1"/>
          </p:nvPr>
        </p:nvSpPr>
        <p:spPr/>
        <p:txBody>
          <a:bodyPr/>
          <a:lstStyle/>
          <a:p>
            <a:pPr>
              <a:lnSpc>
                <a:spcPct val="90000"/>
              </a:lnSpc>
            </a:pPr>
            <a:r>
              <a:rPr lang="en-US" sz="2800"/>
              <a:t>By wind</a:t>
            </a:r>
          </a:p>
          <a:p>
            <a:pPr>
              <a:lnSpc>
                <a:spcPct val="90000"/>
              </a:lnSpc>
            </a:pPr>
            <a:r>
              <a:rPr lang="en-US" sz="2800">
                <a:solidFill>
                  <a:schemeClr val="accent2"/>
                </a:solidFill>
              </a:rPr>
              <a:t>Filaments protrude</a:t>
            </a:r>
            <a:r>
              <a:rPr lang="en-US" sz="2800"/>
              <a:t> out of the bracts, exposing the anthers</a:t>
            </a:r>
          </a:p>
          <a:p>
            <a:pPr>
              <a:lnSpc>
                <a:spcPct val="90000"/>
              </a:lnSpc>
            </a:pPr>
            <a:r>
              <a:rPr lang="en-US" sz="2800"/>
              <a:t>With wind, dust-like pollen grains are shaken free</a:t>
            </a:r>
          </a:p>
          <a:p>
            <a:pPr>
              <a:lnSpc>
                <a:spcPct val="90000"/>
              </a:lnSpc>
            </a:pPr>
            <a:r>
              <a:rPr lang="en-US" sz="2800"/>
              <a:t>Stigmas also project out of the bracts.  </a:t>
            </a:r>
            <a:r>
              <a:rPr lang="en-US" sz="2800">
                <a:solidFill>
                  <a:schemeClr val="accent2"/>
                </a:solidFill>
              </a:rPr>
              <a:t>Feathery nature</a:t>
            </a:r>
            <a:r>
              <a:rPr lang="en-US" sz="2800"/>
              <a:t> provide a </a:t>
            </a:r>
            <a:r>
              <a:rPr lang="en-US" sz="2800">
                <a:solidFill>
                  <a:schemeClr val="accent2"/>
                </a:solidFill>
              </a:rPr>
              <a:t>large surface area</a:t>
            </a:r>
            <a:r>
              <a:rPr lang="en-US" sz="2800"/>
              <a:t> to receive pollen grain that may be floating around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5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anim calcmode="lin" valueType="num">
                                      <p:cBhvr additive="base">
                                        <p:cTn id="19" dur="5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3251">
                                            <p:txEl>
                                              <p:pRg st="3" end="3"/>
                                            </p:txEl>
                                          </p:spTgt>
                                        </p:tgtEl>
                                        <p:attrNameLst>
                                          <p:attrName>style.visibility</p:attrName>
                                        </p:attrNameLst>
                                      </p:cBhvr>
                                      <p:to>
                                        <p:strVal val="visible"/>
                                      </p:to>
                                    </p:set>
                                    <p:anim calcmode="lin" valueType="num">
                                      <p:cBhvr additive="base">
                                        <p:cTn id="25" dur="5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32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6610" name="Picture 2" descr="2-10 flipped"/>
          <p:cNvPicPr>
            <a:picLocks noChangeAspect="1" noChangeArrowheads="1"/>
          </p:cNvPicPr>
          <p:nvPr/>
        </p:nvPicPr>
        <p:blipFill>
          <a:blip r:embed="rId3"/>
          <a:srcRect/>
          <a:stretch>
            <a:fillRect/>
          </a:stretch>
        </p:blipFill>
        <p:spPr bwMode="auto">
          <a:xfrm>
            <a:off x="2128838" y="1525588"/>
            <a:ext cx="4387850" cy="3467100"/>
          </a:xfrm>
          <a:prstGeom prst="rect">
            <a:avLst/>
          </a:prstGeom>
          <a:noFill/>
          <a:ln w="9525">
            <a:noFill/>
            <a:miter lim="800000"/>
            <a:headEnd/>
            <a:tailEnd/>
          </a:ln>
        </p:spPr>
      </p:pic>
      <p:sp>
        <p:nvSpPr>
          <p:cNvPr id="196611" name="Rectangle 3"/>
          <p:cNvSpPr>
            <a:spLocks noChangeArrowheads="1"/>
          </p:cNvSpPr>
          <p:nvPr/>
        </p:nvSpPr>
        <p:spPr bwMode="auto">
          <a:xfrm>
            <a:off x="0" y="6653213"/>
            <a:ext cx="9144000" cy="457200"/>
          </a:xfrm>
          <a:prstGeom prst="rect">
            <a:avLst/>
          </a:prstGeom>
          <a:solidFill>
            <a:srgbClr val="EAEBE4"/>
          </a:solidFill>
          <a:ln w="9525">
            <a:noFill/>
            <a:miter lim="800000"/>
            <a:headEnd/>
            <a:tailEnd/>
          </a:ln>
          <a:effectLst/>
        </p:spPr>
        <p:txBody>
          <a:bodyPr wrap="none" anchor="ctr">
            <a:prstTxWarp prst="textNoShape">
              <a:avLst/>
            </a:prstTxWarp>
          </a:bodyPr>
          <a:lstStyle/>
          <a:p>
            <a:pPr algn="ctr" eaLnBrk="1" hangingPunct="1"/>
            <a:endParaRPr kumimoji="1" lang="en-US" sz="2400">
              <a:latin typeface="Times New Roman" charset="0"/>
            </a:endParaRPr>
          </a:p>
        </p:txBody>
      </p:sp>
      <p:sp>
        <p:nvSpPr>
          <p:cNvPr id="196612" name="Rectangle 4"/>
          <p:cNvSpPr>
            <a:spLocks noChangeArrowheads="1"/>
          </p:cNvSpPr>
          <p:nvPr/>
        </p:nvSpPr>
        <p:spPr bwMode="auto">
          <a:xfrm>
            <a:off x="7086600" y="6729413"/>
            <a:ext cx="11430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85F9564C-83CB-2847-856F-9620055E5FDD}" type="datetime3">
              <a:rPr kumimoji="1" lang="en-US" sz="800" b="1">
                <a:solidFill>
                  <a:srgbClr val="3F3F2C"/>
                </a:solidFill>
              </a:rPr>
              <a:pPr algn="r" eaLnBrk="1" hangingPunct="1"/>
              <a:t>January 16, 10</a:t>
            </a:fld>
            <a:endParaRPr kumimoji="1" lang="en-US" sz="800" b="1">
              <a:solidFill>
                <a:srgbClr val="3F3F2C"/>
              </a:solidFill>
              <a:latin typeface="Times New Roman" charset="0"/>
            </a:endParaRPr>
          </a:p>
        </p:txBody>
      </p:sp>
      <p:sp>
        <p:nvSpPr>
          <p:cNvPr id="196613" name="Rectangle 5"/>
          <p:cNvSpPr>
            <a:spLocks noChangeArrowheads="1"/>
          </p:cNvSpPr>
          <p:nvPr/>
        </p:nvSpPr>
        <p:spPr bwMode="auto">
          <a:xfrm>
            <a:off x="152400" y="6729413"/>
            <a:ext cx="5943600" cy="152400"/>
          </a:xfrm>
          <a:prstGeom prst="rect">
            <a:avLst/>
          </a:prstGeom>
          <a:noFill/>
          <a:ln w="9525">
            <a:noFill/>
            <a:miter lim="800000"/>
            <a:headEnd/>
            <a:tailEnd/>
          </a:ln>
          <a:effectLst/>
        </p:spPr>
        <p:txBody>
          <a:bodyPr lIns="0" tIns="0" rIns="0" bIns="0">
            <a:prstTxWarp prst="textNoShape">
              <a:avLst/>
            </a:prstTxWarp>
          </a:bodyPr>
          <a:lstStyle/>
          <a:p>
            <a:pPr eaLnBrk="1" hangingPunct="1">
              <a:lnSpc>
                <a:spcPct val="90000"/>
              </a:lnSpc>
            </a:pPr>
            <a:r>
              <a:rPr kumimoji="1" lang="en-US" sz="900" b="1">
                <a:solidFill>
                  <a:srgbClr val="3F3F2C"/>
                </a:solidFill>
              </a:rPr>
              <a:t>Copyright </a:t>
            </a:r>
            <a:r>
              <a:rPr kumimoji="1" lang="en-US" sz="900" b="1">
                <a:solidFill>
                  <a:srgbClr val="3F3F2C"/>
                </a:solidFill>
              </a:rPr>
              <a:t>© 2006-2011 Marshall Cavendish International (Singapore) Pte. Ltd. </a:t>
            </a:r>
          </a:p>
        </p:txBody>
      </p:sp>
      <p:sp>
        <p:nvSpPr>
          <p:cNvPr id="196614" name="Rectangle 6"/>
          <p:cNvSpPr>
            <a:spLocks noChangeArrowheads="1"/>
          </p:cNvSpPr>
          <p:nvPr/>
        </p:nvSpPr>
        <p:spPr bwMode="auto">
          <a:xfrm>
            <a:off x="8534400" y="6729413"/>
            <a:ext cx="3048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3A5C4FE2-3DE5-C94F-8594-08D855FBD4D9}" type="slidenum">
              <a:rPr kumimoji="1" lang="en-US" sz="900">
                <a:solidFill>
                  <a:srgbClr val="3F3F2C"/>
                </a:solidFill>
              </a:rPr>
              <a:pPr algn="r" eaLnBrk="1" hangingPunct="1"/>
              <a:t>25</a:t>
            </a:fld>
            <a:endParaRPr kumimoji="1" lang="en-US" sz="1400">
              <a:latin typeface="Arial" charset="0"/>
            </a:endParaRPr>
          </a:p>
        </p:txBody>
      </p:sp>
      <p:sp>
        <p:nvSpPr>
          <p:cNvPr id="196615" name="Line 7"/>
          <p:cNvSpPr>
            <a:spLocks noChangeShapeType="1"/>
          </p:cNvSpPr>
          <p:nvPr/>
        </p:nvSpPr>
        <p:spPr bwMode="auto">
          <a:xfrm flipV="1">
            <a:off x="2895600" y="3886200"/>
            <a:ext cx="1143000" cy="457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96616" name="Text Box 8"/>
          <p:cNvSpPr txBox="1">
            <a:spLocks noChangeArrowheads="1"/>
          </p:cNvSpPr>
          <p:nvPr/>
        </p:nvSpPr>
        <p:spPr bwMode="auto">
          <a:xfrm>
            <a:off x="2057400" y="4191000"/>
            <a:ext cx="9906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lodicule</a:t>
            </a:r>
          </a:p>
        </p:txBody>
      </p:sp>
      <p:sp>
        <p:nvSpPr>
          <p:cNvPr id="196617" name="Line 9"/>
          <p:cNvSpPr>
            <a:spLocks noChangeShapeType="1"/>
          </p:cNvSpPr>
          <p:nvPr/>
        </p:nvSpPr>
        <p:spPr bwMode="auto">
          <a:xfrm>
            <a:off x="5486400" y="4038600"/>
            <a:ext cx="533400" cy="457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96618" name="Line 10"/>
          <p:cNvSpPr>
            <a:spLocks noChangeShapeType="1"/>
          </p:cNvSpPr>
          <p:nvPr/>
        </p:nvSpPr>
        <p:spPr bwMode="auto">
          <a:xfrm>
            <a:off x="5638800" y="2362200"/>
            <a:ext cx="1219200" cy="381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96619" name="Text Box 11"/>
          <p:cNvSpPr txBox="1">
            <a:spLocks noChangeArrowheads="1"/>
          </p:cNvSpPr>
          <p:nvPr/>
        </p:nvSpPr>
        <p:spPr bwMode="auto">
          <a:xfrm>
            <a:off x="3124200" y="4724400"/>
            <a:ext cx="1219200" cy="5810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flowering bract (scale)</a:t>
            </a:r>
          </a:p>
        </p:txBody>
      </p:sp>
      <p:sp>
        <p:nvSpPr>
          <p:cNvPr id="196620" name="Text Box 12"/>
          <p:cNvSpPr txBox="1">
            <a:spLocks noChangeArrowheads="1"/>
          </p:cNvSpPr>
          <p:nvPr/>
        </p:nvSpPr>
        <p:spPr bwMode="auto">
          <a:xfrm>
            <a:off x="6858000" y="2559050"/>
            <a:ext cx="1600200" cy="82550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feathery stigmas hanging out of the bracts</a:t>
            </a:r>
          </a:p>
        </p:txBody>
      </p:sp>
      <p:sp>
        <p:nvSpPr>
          <p:cNvPr id="196621" name="Line 13"/>
          <p:cNvSpPr>
            <a:spLocks noChangeShapeType="1"/>
          </p:cNvSpPr>
          <p:nvPr/>
        </p:nvSpPr>
        <p:spPr bwMode="auto">
          <a:xfrm flipH="1" flipV="1">
            <a:off x="3733800" y="2057400"/>
            <a:ext cx="533400" cy="381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96622" name="Text Box 14"/>
          <p:cNvSpPr txBox="1">
            <a:spLocks noChangeArrowheads="1"/>
          </p:cNvSpPr>
          <p:nvPr/>
        </p:nvSpPr>
        <p:spPr bwMode="auto">
          <a:xfrm>
            <a:off x="3048000" y="1828800"/>
            <a:ext cx="838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anther</a:t>
            </a:r>
          </a:p>
        </p:txBody>
      </p:sp>
      <p:sp>
        <p:nvSpPr>
          <p:cNvPr id="196623" name="Line 15"/>
          <p:cNvSpPr>
            <a:spLocks noChangeShapeType="1"/>
          </p:cNvSpPr>
          <p:nvPr/>
        </p:nvSpPr>
        <p:spPr bwMode="auto">
          <a:xfrm>
            <a:off x="5029200" y="1905000"/>
            <a:ext cx="1828800" cy="838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96624" name="Text Box 16"/>
          <p:cNvSpPr txBox="1">
            <a:spLocks noChangeArrowheads="1"/>
          </p:cNvSpPr>
          <p:nvPr/>
        </p:nvSpPr>
        <p:spPr bwMode="auto">
          <a:xfrm>
            <a:off x="6019800" y="4343400"/>
            <a:ext cx="1447800" cy="5810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non-flowering bract (scale)</a:t>
            </a:r>
          </a:p>
        </p:txBody>
      </p:sp>
      <p:sp>
        <p:nvSpPr>
          <p:cNvPr id="196625" name="Line 17"/>
          <p:cNvSpPr>
            <a:spLocks noChangeShapeType="1"/>
          </p:cNvSpPr>
          <p:nvPr/>
        </p:nvSpPr>
        <p:spPr bwMode="auto">
          <a:xfrm flipH="1">
            <a:off x="3657600" y="4114800"/>
            <a:ext cx="60960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96626" name="Line 18"/>
          <p:cNvSpPr>
            <a:spLocks noChangeShapeType="1"/>
          </p:cNvSpPr>
          <p:nvPr/>
        </p:nvSpPr>
        <p:spPr bwMode="auto">
          <a:xfrm>
            <a:off x="5715000" y="2971800"/>
            <a:ext cx="1143000" cy="533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6627" name="Text Box 19"/>
          <p:cNvSpPr txBox="1">
            <a:spLocks noChangeArrowheads="1"/>
          </p:cNvSpPr>
          <p:nvPr/>
        </p:nvSpPr>
        <p:spPr bwMode="auto">
          <a:xfrm>
            <a:off x="6858000" y="3352800"/>
            <a:ext cx="1600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filament</a:t>
            </a:r>
          </a:p>
        </p:txBody>
      </p:sp>
      <p:sp>
        <p:nvSpPr>
          <p:cNvPr id="196628" name="Line 20"/>
          <p:cNvSpPr>
            <a:spLocks noChangeShapeType="1"/>
          </p:cNvSpPr>
          <p:nvPr/>
        </p:nvSpPr>
        <p:spPr bwMode="auto">
          <a:xfrm flipH="1">
            <a:off x="2590800" y="2362200"/>
            <a:ext cx="762000" cy="914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6629" name="Line 21"/>
          <p:cNvSpPr>
            <a:spLocks noChangeShapeType="1"/>
          </p:cNvSpPr>
          <p:nvPr/>
        </p:nvSpPr>
        <p:spPr bwMode="auto">
          <a:xfrm flipH="1" flipV="1">
            <a:off x="2590800" y="3276600"/>
            <a:ext cx="76200" cy="76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6630" name="Line 22"/>
          <p:cNvSpPr>
            <a:spLocks noChangeShapeType="1"/>
          </p:cNvSpPr>
          <p:nvPr/>
        </p:nvSpPr>
        <p:spPr bwMode="auto">
          <a:xfrm>
            <a:off x="2590800" y="2438400"/>
            <a:ext cx="381000" cy="381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6631" name="Line 23"/>
          <p:cNvSpPr>
            <a:spLocks noChangeShapeType="1"/>
          </p:cNvSpPr>
          <p:nvPr/>
        </p:nvSpPr>
        <p:spPr bwMode="auto">
          <a:xfrm>
            <a:off x="3352800" y="2362200"/>
            <a:ext cx="76200" cy="76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6632" name="Text Box 24"/>
          <p:cNvSpPr txBox="1">
            <a:spLocks noChangeArrowheads="1"/>
          </p:cNvSpPr>
          <p:nvPr/>
        </p:nvSpPr>
        <p:spPr bwMode="auto">
          <a:xfrm>
            <a:off x="990600" y="2209800"/>
            <a:ext cx="1905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lower male flower</a:t>
            </a:r>
          </a:p>
        </p:txBody>
      </p:sp>
      <p:sp>
        <p:nvSpPr>
          <p:cNvPr id="196633" name="Line 25"/>
          <p:cNvSpPr>
            <a:spLocks noChangeShapeType="1"/>
          </p:cNvSpPr>
          <p:nvPr/>
        </p:nvSpPr>
        <p:spPr bwMode="auto">
          <a:xfrm>
            <a:off x="4724400" y="1371600"/>
            <a:ext cx="1447800" cy="762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6634" name="Line 26"/>
          <p:cNvSpPr>
            <a:spLocks noChangeShapeType="1"/>
          </p:cNvSpPr>
          <p:nvPr/>
        </p:nvSpPr>
        <p:spPr bwMode="auto">
          <a:xfrm flipH="1">
            <a:off x="5410200" y="1371600"/>
            <a:ext cx="228600" cy="381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6635" name="Line 27"/>
          <p:cNvSpPr>
            <a:spLocks noChangeShapeType="1"/>
          </p:cNvSpPr>
          <p:nvPr/>
        </p:nvSpPr>
        <p:spPr bwMode="auto">
          <a:xfrm flipH="1">
            <a:off x="6096000" y="2133600"/>
            <a:ext cx="762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6636" name="Line 28"/>
          <p:cNvSpPr>
            <a:spLocks noChangeShapeType="1"/>
          </p:cNvSpPr>
          <p:nvPr/>
        </p:nvSpPr>
        <p:spPr bwMode="auto">
          <a:xfrm flipH="1">
            <a:off x="4648200" y="1371600"/>
            <a:ext cx="762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6637" name="Text Box 29"/>
          <p:cNvSpPr txBox="1">
            <a:spLocks noChangeArrowheads="1"/>
          </p:cNvSpPr>
          <p:nvPr/>
        </p:nvSpPr>
        <p:spPr bwMode="auto">
          <a:xfrm>
            <a:off x="5638800" y="1143000"/>
            <a:ext cx="2286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upper bisexual flower</a:t>
            </a:r>
          </a:p>
        </p:txBody>
      </p:sp>
      <p:sp>
        <p:nvSpPr>
          <p:cNvPr id="196638" name="Text Box 30"/>
          <p:cNvSpPr txBox="1">
            <a:spLocks noChangeArrowheads="1"/>
          </p:cNvSpPr>
          <p:nvPr/>
        </p:nvSpPr>
        <p:spPr bwMode="auto">
          <a:xfrm>
            <a:off x="228600" y="5257800"/>
            <a:ext cx="8229600" cy="1735138"/>
          </a:xfrm>
          <a:prstGeom prst="rect">
            <a:avLst/>
          </a:prstGeom>
          <a:solidFill>
            <a:srgbClr val="FFFFCC"/>
          </a:solidFill>
          <a:ln w="9525">
            <a:noFill/>
            <a:miter lim="800000"/>
            <a:headEnd/>
            <a:tailEnd/>
          </a:ln>
          <a:effectLst/>
        </p:spPr>
        <p:txBody>
          <a:bodyPr>
            <a:prstTxWarp prst="textNoShape">
              <a:avLst/>
            </a:prstTxWarp>
            <a:spAutoFit/>
          </a:bodyPr>
          <a:lstStyle/>
          <a:p>
            <a:pPr eaLnBrk="1" hangingPunct="1">
              <a:spcBef>
                <a:spcPct val="50000"/>
              </a:spcBef>
              <a:buFont typeface="Times" charset="0"/>
              <a:buChar char="•"/>
            </a:pPr>
            <a:r>
              <a:rPr lang="en-US" sz="2400">
                <a:latin typeface="Arial" charset="0"/>
              </a:rPr>
              <a:t>  The mature stamens have long filaments that hang downwards and can swing freely. We say the filaments are </a:t>
            </a:r>
            <a:r>
              <a:rPr lang="en-US" sz="2400" b="1">
                <a:latin typeface="Arial" charset="0"/>
              </a:rPr>
              <a:t>pendulous</a:t>
            </a:r>
            <a:r>
              <a:rPr lang="en-US" sz="2400">
                <a:latin typeface="Arial" charset="0"/>
              </a:rPr>
              <a:t>.</a:t>
            </a:r>
          </a:p>
          <a:p>
            <a:pPr eaLnBrk="1" hangingPunct="1">
              <a:spcBef>
                <a:spcPct val="50000"/>
              </a:spcBef>
              <a:buFont typeface="Times" charset="0"/>
              <a:buNone/>
            </a:pPr>
            <a:endParaRPr lang="en-US" sz="2400">
              <a:latin typeface="Arial" charset="0"/>
            </a:endParaRPr>
          </a:p>
        </p:txBody>
      </p:sp>
      <p:pic>
        <p:nvPicPr>
          <p:cNvPr id="196639" name="Picture 31"/>
          <p:cNvPicPr>
            <a:picLocks noChangeAspect="1" noChangeArrowheads="1"/>
          </p:cNvPicPr>
          <p:nvPr/>
        </p:nvPicPr>
        <p:blipFill>
          <a:blip r:embed="rId4"/>
          <a:srcRect/>
          <a:stretch>
            <a:fillRect/>
          </a:stretch>
        </p:blipFill>
        <p:spPr bwMode="auto">
          <a:xfrm>
            <a:off x="7391400" y="838200"/>
            <a:ext cx="1568450" cy="274638"/>
          </a:xfrm>
          <a:prstGeom prst="rect">
            <a:avLst/>
          </a:prstGeom>
          <a:noFill/>
          <a:ln w="9525">
            <a:noFill/>
            <a:miter lim="800000"/>
            <a:headEnd/>
            <a:tailEnd/>
          </a:ln>
        </p:spPr>
      </p:pic>
      <p:sp>
        <p:nvSpPr>
          <p:cNvPr id="196640" name="Rectangle 32"/>
          <p:cNvSpPr>
            <a:spLocks noChangeArrowheads="1"/>
          </p:cNvSpPr>
          <p:nvPr/>
        </p:nvSpPr>
        <p:spPr bwMode="auto">
          <a:xfrm>
            <a:off x="152400" y="228600"/>
            <a:ext cx="8839200" cy="533400"/>
          </a:xfrm>
          <a:prstGeom prst="rect">
            <a:avLst/>
          </a:prstGeom>
          <a:solidFill>
            <a:srgbClr val="FF9900"/>
          </a:solidFill>
          <a:ln w="9525">
            <a:solidFill>
              <a:schemeClr val="tx1"/>
            </a:solidFill>
            <a:miter lim="800000"/>
            <a:headEnd/>
            <a:tailEnd/>
          </a:ln>
          <a:effectLst/>
        </p:spPr>
        <p:txBody>
          <a:bodyPr lIns="0" tIns="0" rIns="0" bIns="0" anchor="b">
            <a:prstTxWarp prst="textNoShape">
              <a:avLst/>
            </a:prstTxWarp>
          </a:bodyPr>
          <a:lstStyle/>
          <a:p>
            <a:pPr algn="ctr" eaLnBrk="1" hangingPunct="1"/>
            <a:r>
              <a:rPr lang="en-US" sz="2000">
                <a:solidFill>
                  <a:schemeClr val="tx2"/>
                </a:solidFill>
                <a:latin typeface="Arial" charset="0"/>
              </a:rPr>
              <a:t>Pollination in a Wind-pollinated Flower (</a:t>
            </a:r>
            <a:r>
              <a:rPr lang="en-US" sz="2000" b="1" i="1">
                <a:solidFill>
                  <a:schemeClr val="tx2"/>
                </a:solidFill>
                <a:latin typeface="Arial" charset="0"/>
              </a:rPr>
              <a:t>Ischaemum muticum</a:t>
            </a:r>
            <a:r>
              <a:rPr lang="en-US" sz="2000">
                <a:solidFill>
                  <a:schemeClr val="tx2"/>
                </a:solidFill>
                <a:latin typeface="Arial" charset="0"/>
              </a:rPr>
              <a:t>)</a:t>
            </a:r>
            <a:endParaRPr lang="en-US" sz="3600">
              <a:solidFill>
                <a:schemeClr val="tx2"/>
              </a:solidFill>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8658" name="Picture 2" descr="2-10 flipped"/>
          <p:cNvPicPr>
            <a:picLocks noChangeAspect="1" noChangeArrowheads="1"/>
          </p:cNvPicPr>
          <p:nvPr/>
        </p:nvPicPr>
        <p:blipFill>
          <a:blip r:embed="rId3"/>
          <a:srcRect/>
          <a:stretch>
            <a:fillRect/>
          </a:stretch>
        </p:blipFill>
        <p:spPr bwMode="auto">
          <a:xfrm>
            <a:off x="2128838" y="1525588"/>
            <a:ext cx="4387850" cy="3467100"/>
          </a:xfrm>
          <a:prstGeom prst="rect">
            <a:avLst/>
          </a:prstGeom>
          <a:noFill/>
          <a:ln w="9525">
            <a:noFill/>
            <a:miter lim="800000"/>
            <a:headEnd/>
            <a:tailEnd/>
          </a:ln>
        </p:spPr>
      </p:pic>
      <p:sp>
        <p:nvSpPr>
          <p:cNvPr id="198659" name="Rectangle 3"/>
          <p:cNvSpPr>
            <a:spLocks noChangeArrowheads="1"/>
          </p:cNvSpPr>
          <p:nvPr/>
        </p:nvSpPr>
        <p:spPr bwMode="auto">
          <a:xfrm>
            <a:off x="0" y="6653213"/>
            <a:ext cx="9144000" cy="457200"/>
          </a:xfrm>
          <a:prstGeom prst="rect">
            <a:avLst/>
          </a:prstGeom>
          <a:solidFill>
            <a:srgbClr val="EAEBE4"/>
          </a:solidFill>
          <a:ln w="9525">
            <a:noFill/>
            <a:miter lim="800000"/>
            <a:headEnd/>
            <a:tailEnd/>
          </a:ln>
          <a:effectLst/>
        </p:spPr>
        <p:txBody>
          <a:bodyPr wrap="none" anchor="ctr">
            <a:prstTxWarp prst="textNoShape">
              <a:avLst/>
            </a:prstTxWarp>
          </a:bodyPr>
          <a:lstStyle/>
          <a:p>
            <a:pPr algn="ctr" eaLnBrk="1" hangingPunct="1"/>
            <a:endParaRPr kumimoji="1" lang="en-US" sz="2400">
              <a:latin typeface="Times New Roman" charset="0"/>
            </a:endParaRPr>
          </a:p>
        </p:txBody>
      </p:sp>
      <p:sp>
        <p:nvSpPr>
          <p:cNvPr id="198660" name="Rectangle 4"/>
          <p:cNvSpPr>
            <a:spLocks noChangeArrowheads="1"/>
          </p:cNvSpPr>
          <p:nvPr/>
        </p:nvSpPr>
        <p:spPr bwMode="auto">
          <a:xfrm>
            <a:off x="7086600" y="6729413"/>
            <a:ext cx="11430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C4B48108-6067-BB45-A500-E782229E2488}" type="datetime3">
              <a:rPr kumimoji="1" lang="en-US" sz="800" b="1">
                <a:solidFill>
                  <a:srgbClr val="3F3F2C"/>
                </a:solidFill>
              </a:rPr>
              <a:pPr algn="r" eaLnBrk="1" hangingPunct="1"/>
              <a:t>January 16, 10</a:t>
            </a:fld>
            <a:endParaRPr kumimoji="1" lang="en-US" sz="800" b="1">
              <a:solidFill>
                <a:srgbClr val="3F3F2C"/>
              </a:solidFill>
              <a:latin typeface="Times New Roman" charset="0"/>
            </a:endParaRPr>
          </a:p>
        </p:txBody>
      </p:sp>
      <p:sp>
        <p:nvSpPr>
          <p:cNvPr id="198661" name="Rectangle 5"/>
          <p:cNvSpPr>
            <a:spLocks noChangeArrowheads="1"/>
          </p:cNvSpPr>
          <p:nvPr/>
        </p:nvSpPr>
        <p:spPr bwMode="auto">
          <a:xfrm>
            <a:off x="152400" y="6729413"/>
            <a:ext cx="5943600" cy="152400"/>
          </a:xfrm>
          <a:prstGeom prst="rect">
            <a:avLst/>
          </a:prstGeom>
          <a:noFill/>
          <a:ln w="9525">
            <a:noFill/>
            <a:miter lim="800000"/>
            <a:headEnd/>
            <a:tailEnd/>
          </a:ln>
          <a:effectLst/>
        </p:spPr>
        <p:txBody>
          <a:bodyPr lIns="0" tIns="0" rIns="0" bIns="0">
            <a:prstTxWarp prst="textNoShape">
              <a:avLst/>
            </a:prstTxWarp>
          </a:bodyPr>
          <a:lstStyle/>
          <a:p>
            <a:pPr eaLnBrk="1" hangingPunct="1">
              <a:lnSpc>
                <a:spcPct val="90000"/>
              </a:lnSpc>
            </a:pPr>
            <a:r>
              <a:rPr kumimoji="1" lang="en-US" sz="900" b="1">
                <a:solidFill>
                  <a:srgbClr val="3F3F2C"/>
                </a:solidFill>
              </a:rPr>
              <a:t>Copyright </a:t>
            </a:r>
            <a:r>
              <a:rPr kumimoji="1" lang="en-US" sz="900" b="1">
                <a:solidFill>
                  <a:srgbClr val="3F3F2C"/>
                </a:solidFill>
              </a:rPr>
              <a:t>© 2006-2011 Marshall Cavendish International (Singapore) Pte. Ltd. </a:t>
            </a:r>
          </a:p>
        </p:txBody>
      </p:sp>
      <p:sp>
        <p:nvSpPr>
          <p:cNvPr id="198662" name="Rectangle 6"/>
          <p:cNvSpPr>
            <a:spLocks noChangeArrowheads="1"/>
          </p:cNvSpPr>
          <p:nvPr/>
        </p:nvSpPr>
        <p:spPr bwMode="auto">
          <a:xfrm>
            <a:off x="8534400" y="6729413"/>
            <a:ext cx="3048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2AC98A51-3DA1-EE4A-BBCF-5C6C4A34BF09}" type="slidenum">
              <a:rPr kumimoji="1" lang="en-US" sz="900">
                <a:solidFill>
                  <a:srgbClr val="3F3F2C"/>
                </a:solidFill>
              </a:rPr>
              <a:pPr algn="r" eaLnBrk="1" hangingPunct="1"/>
              <a:t>26</a:t>
            </a:fld>
            <a:endParaRPr kumimoji="1" lang="en-US" sz="1400">
              <a:latin typeface="Arial" charset="0"/>
            </a:endParaRPr>
          </a:p>
        </p:txBody>
      </p:sp>
      <p:sp>
        <p:nvSpPr>
          <p:cNvPr id="198663" name="Line 7"/>
          <p:cNvSpPr>
            <a:spLocks noChangeShapeType="1"/>
          </p:cNvSpPr>
          <p:nvPr/>
        </p:nvSpPr>
        <p:spPr bwMode="auto">
          <a:xfrm flipV="1">
            <a:off x="2895600" y="3886200"/>
            <a:ext cx="1143000" cy="457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98664" name="Text Box 8"/>
          <p:cNvSpPr txBox="1">
            <a:spLocks noChangeArrowheads="1"/>
          </p:cNvSpPr>
          <p:nvPr/>
        </p:nvSpPr>
        <p:spPr bwMode="auto">
          <a:xfrm>
            <a:off x="2057400" y="4191000"/>
            <a:ext cx="9906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lodicule</a:t>
            </a:r>
          </a:p>
        </p:txBody>
      </p:sp>
      <p:sp>
        <p:nvSpPr>
          <p:cNvPr id="198665" name="Line 9"/>
          <p:cNvSpPr>
            <a:spLocks noChangeShapeType="1"/>
          </p:cNvSpPr>
          <p:nvPr/>
        </p:nvSpPr>
        <p:spPr bwMode="auto">
          <a:xfrm>
            <a:off x="5486400" y="4038600"/>
            <a:ext cx="533400" cy="457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98666" name="Line 10"/>
          <p:cNvSpPr>
            <a:spLocks noChangeShapeType="1"/>
          </p:cNvSpPr>
          <p:nvPr/>
        </p:nvSpPr>
        <p:spPr bwMode="auto">
          <a:xfrm>
            <a:off x="5638800" y="2362200"/>
            <a:ext cx="1219200" cy="381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98667" name="Text Box 11"/>
          <p:cNvSpPr txBox="1">
            <a:spLocks noChangeArrowheads="1"/>
          </p:cNvSpPr>
          <p:nvPr/>
        </p:nvSpPr>
        <p:spPr bwMode="auto">
          <a:xfrm>
            <a:off x="3124200" y="4724400"/>
            <a:ext cx="1219200" cy="5810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flowering bract (scale)</a:t>
            </a:r>
          </a:p>
        </p:txBody>
      </p:sp>
      <p:sp>
        <p:nvSpPr>
          <p:cNvPr id="198668" name="Text Box 12"/>
          <p:cNvSpPr txBox="1">
            <a:spLocks noChangeArrowheads="1"/>
          </p:cNvSpPr>
          <p:nvPr/>
        </p:nvSpPr>
        <p:spPr bwMode="auto">
          <a:xfrm>
            <a:off x="6858000" y="2559050"/>
            <a:ext cx="1600200" cy="82550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feathery stigmas hanging out of the bracts</a:t>
            </a:r>
          </a:p>
        </p:txBody>
      </p:sp>
      <p:sp>
        <p:nvSpPr>
          <p:cNvPr id="198669" name="Line 13"/>
          <p:cNvSpPr>
            <a:spLocks noChangeShapeType="1"/>
          </p:cNvSpPr>
          <p:nvPr/>
        </p:nvSpPr>
        <p:spPr bwMode="auto">
          <a:xfrm flipH="1" flipV="1">
            <a:off x="3733800" y="2057400"/>
            <a:ext cx="533400" cy="381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98670" name="Text Box 14"/>
          <p:cNvSpPr txBox="1">
            <a:spLocks noChangeArrowheads="1"/>
          </p:cNvSpPr>
          <p:nvPr/>
        </p:nvSpPr>
        <p:spPr bwMode="auto">
          <a:xfrm>
            <a:off x="3048000" y="1828800"/>
            <a:ext cx="838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anther</a:t>
            </a:r>
          </a:p>
        </p:txBody>
      </p:sp>
      <p:sp>
        <p:nvSpPr>
          <p:cNvPr id="198671" name="Line 15"/>
          <p:cNvSpPr>
            <a:spLocks noChangeShapeType="1"/>
          </p:cNvSpPr>
          <p:nvPr/>
        </p:nvSpPr>
        <p:spPr bwMode="auto">
          <a:xfrm>
            <a:off x="5029200" y="1905000"/>
            <a:ext cx="1828800" cy="838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98672" name="Text Box 16"/>
          <p:cNvSpPr txBox="1">
            <a:spLocks noChangeArrowheads="1"/>
          </p:cNvSpPr>
          <p:nvPr/>
        </p:nvSpPr>
        <p:spPr bwMode="auto">
          <a:xfrm>
            <a:off x="6019800" y="4343400"/>
            <a:ext cx="1447800" cy="5810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non-flowering bract (scale)</a:t>
            </a:r>
          </a:p>
        </p:txBody>
      </p:sp>
      <p:sp>
        <p:nvSpPr>
          <p:cNvPr id="198673" name="Line 17"/>
          <p:cNvSpPr>
            <a:spLocks noChangeShapeType="1"/>
          </p:cNvSpPr>
          <p:nvPr/>
        </p:nvSpPr>
        <p:spPr bwMode="auto">
          <a:xfrm flipH="1">
            <a:off x="3657600" y="4114800"/>
            <a:ext cx="60960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98674" name="Line 18"/>
          <p:cNvSpPr>
            <a:spLocks noChangeShapeType="1"/>
          </p:cNvSpPr>
          <p:nvPr/>
        </p:nvSpPr>
        <p:spPr bwMode="auto">
          <a:xfrm>
            <a:off x="5715000" y="2971800"/>
            <a:ext cx="1143000" cy="533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8675" name="Text Box 19"/>
          <p:cNvSpPr txBox="1">
            <a:spLocks noChangeArrowheads="1"/>
          </p:cNvSpPr>
          <p:nvPr/>
        </p:nvSpPr>
        <p:spPr bwMode="auto">
          <a:xfrm>
            <a:off x="6858000" y="3352800"/>
            <a:ext cx="1600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filament</a:t>
            </a:r>
          </a:p>
        </p:txBody>
      </p:sp>
      <p:sp>
        <p:nvSpPr>
          <p:cNvPr id="198676" name="Line 20"/>
          <p:cNvSpPr>
            <a:spLocks noChangeShapeType="1"/>
          </p:cNvSpPr>
          <p:nvPr/>
        </p:nvSpPr>
        <p:spPr bwMode="auto">
          <a:xfrm flipH="1">
            <a:off x="2590800" y="2362200"/>
            <a:ext cx="762000" cy="914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8677" name="Line 21"/>
          <p:cNvSpPr>
            <a:spLocks noChangeShapeType="1"/>
          </p:cNvSpPr>
          <p:nvPr/>
        </p:nvSpPr>
        <p:spPr bwMode="auto">
          <a:xfrm flipH="1" flipV="1">
            <a:off x="2590800" y="3276600"/>
            <a:ext cx="76200" cy="76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8678" name="Line 22"/>
          <p:cNvSpPr>
            <a:spLocks noChangeShapeType="1"/>
          </p:cNvSpPr>
          <p:nvPr/>
        </p:nvSpPr>
        <p:spPr bwMode="auto">
          <a:xfrm>
            <a:off x="2590800" y="2438400"/>
            <a:ext cx="381000" cy="381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8679" name="Line 23"/>
          <p:cNvSpPr>
            <a:spLocks noChangeShapeType="1"/>
          </p:cNvSpPr>
          <p:nvPr/>
        </p:nvSpPr>
        <p:spPr bwMode="auto">
          <a:xfrm>
            <a:off x="3352800" y="2362200"/>
            <a:ext cx="76200" cy="76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8680" name="Text Box 24"/>
          <p:cNvSpPr txBox="1">
            <a:spLocks noChangeArrowheads="1"/>
          </p:cNvSpPr>
          <p:nvPr/>
        </p:nvSpPr>
        <p:spPr bwMode="auto">
          <a:xfrm>
            <a:off x="990600" y="2209800"/>
            <a:ext cx="1905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lower male flower</a:t>
            </a:r>
          </a:p>
        </p:txBody>
      </p:sp>
      <p:sp>
        <p:nvSpPr>
          <p:cNvPr id="198681" name="Line 25"/>
          <p:cNvSpPr>
            <a:spLocks noChangeShapeType="1"/>
          </p:cNvSpPr>
          <p:nvPr/>
        </p:nvSpPr>
        <p:spPr bwMode="auto">
          <a:xfrm>
            <a:off x="4724400" y="1371600"/>
            <a:ext cx="1447800" cy="762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8682" name="Line 26"/>
          <p:cNvSpPr>
            <a:spLocks noChangeShapeType="1"/>
          </p:cNvSpPr>
          <p:nvPr/>
        </p:nvSpPr>
        <p:spPr bwMode="auto">
          <a:xfrm flipH="1">
            <a:off x="5410200" y="1371600"/>
            <a:ext cx="228600" cy="381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8683" name="Line 27"/>
          <p:cNvSpPr>
            <a:spLocks noChangeShapeType="1"/>
          </p:cNvSpPr>
          <p:nvPr/>
        </p:nvSpPr>
        <p:spPr bwMode="auto">
          <a:xfrm flipH="1">
            <a:off x="6096000" y="2133600"/>
            <a:ext cx="762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8684" name="Line 28"/>
          <p:cNvSpPr>
            <a:spLocks noChangeShapeType="1"/>
          </p:cNvSpPr>
          <p:nvPr/>
        </p:nvSpPr>
        <p:spPr bwMode="auto">
          <a:xfrm flipH="1">
            <a:off x="4648200" y="1371600"/>
            <a:ext cx="762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98685" name="Text Box 29"/>
          <p:cNvSpPr txBox="1">
            <a:spLocks noChangeArrowheads="1"/>
          </p:cNvSpPr>
          <p:nvPr/>
        </p:nvSpPr>
        <p:spPr bwMode="auto">
          <a:xfrm>
            <a:off x="5638800" y="1143000"/>
            <a:ext cx="2286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upper bisexual flower</a:t>
            </a:r>
          </a:p>
        </p:txBody>
      </p:sp>
      <p:sp>
        <p:nvSpPr>
          <p:cNvPr id="198686" name="Text Box 30"/>
          <p:cNvSpPr txBox="1">
            <a:spLocks noChangeArrowheads="1"/>
          </p:cNvSpPr>
          <p:nvPr/>
        </p:nvSpPr>
        <p:spPr bwMode="auto">
          <a:xfrm>
            <a:off x="228600" y="5257800"/>
            <a:ext cx="8229600" cy="1554163"/>
          </a:xfrm>
          <a:prstGeom prst="rect">
            <a:avLst/>
          </a:prstGeom>
          <a:solidFill>
            <a:srgbClr val="FFFFCC"/>
          </a:solidFill>
          <a:ln w="9525">
            <a:noFill/>
            <a:miter lim="800000"/>
            <a:headEnd/>
            <a:tailEnd/>
          </a:ln>
          <a:effectLst/>
        </p:spPr>
        <p:txBody>
          <a:bodyPr>
            <a:prstTxWarp prst="textNoShape">
              <a:avLst/>
            </a:prstTxWarp>
            <a:spAutoFit/>
          </a:bodyPr>
          <a:lstStyle/>
          <a:p>
            <a:pPr eaLnBrk="1" hangingPunct="1">
              <a:spcBef>
                <a:spcPct val="50000"/>
              </a:spcBef>
              <a:buFont typeface="Times" charset="0"/>
              <a:buChar char="•"/>
            </a:pPr>
            <a:r>
              <a:rPr lang="en-US">
                <a:latin typeface="Times New Roman" charset="0"/>
              </a:rPr>
              <a:t>  The mature stamens have long filaments that hang downwards and can swing freely. We say the filaments are </a:t>
            </a:r>
            <a:r>
              <a:rPr lang="en-US" b="1">
                <a:latin typeface="Times New Roman" charset="0"/>
              </a:rPr>
              <a:t>pendulous</a:t>
            </a:r>
            <a:r>
              <a:rPr lang="en-US">
                <a:latin typeface="Times New Roman" charset="0"/>
              </a:rPr>
              <a:t>.</a:t>
            </a:r>
          </a:p>
          <a:p>
            <a:pPr eaLnBrk="1" hangingPunct="1">
              <a:spcBef>
                <a:spcPct val="50000"/>
              </a:spcBef>
              <a:buFont typeface="Times" charset="0"/>
              <a:buChar char="•"/>
            </a:pPr>
            <a:r>
              <a:rPr lang="en-US">
                <a:latin typeface="Times New Roman" charset="0"/>
              </a:rPr>
              <a:t> </a:t>
            </a:r>
            <a:r>
              <a:rPr lang="en-US" sz="2400">
                <a:latin typeface="Arial" charset="0"/>
              </a:rPr>
              <a:t>The filaments hang out of the bracts, exposing the mature anthers to the wind.</a:t>
            </a:r>
          </a:p>
        </p:txBody>
      </p:sp>
      <p:pic>
        <p:nvPicPr>
          <p:cNvPr id="198687" name="Picture 31"/>
          <p:cNvPicPr>
            <a:picLocks noChangeAspect="1" noChangeArrowheads="1"/>
          </p:cNvPicPr>
          <p:nvPr/>
        </p:nvPicPr>
        <p:blipFill>
          <a:blip r:embed="rId4"/>
          <a:srcRect/>
          <a:stretch>
            <a:fillRect/>
          </a:stretch>
        </p:blipFill>
        <p:spPr bwMode="auto">
          <a:xfrm>
            <a:off x="7391400" y="838200"/>
            <a:ext cx="1568450" cy="274638"/>
          </a:xfrm>
          <a:prstGeom prst="rect">
            <a:avLst/>
          </a:prstGeom>
          <a:noFill/>
          <a:ln w="9525">
            <a:noFill/>
            <a:miter lim="800000"/>
            <a:headEnd/>
            <a:tailEnd/>
          </a:ln>
        </p:spPr>
      </p:pic>
      <p:sp>
        <p:nvSpPr>
          <p:cNvPr id="198688" name="Rectangle 32"/>
          <p:cNvSpPr>
            <a:spLocks noChangeArrowheads="1"/>
          </p:cNvSpPr>
          <p:nvPr/>
        </p:nvSpPr>
        <p:spPr bwMode="auto">
          <a:xfrm>
            <a:off x="152400" y="228600"/>
            <a:ext cx="8839200" cy="533400"/>
          </a:xfrm>
          <a:prstGeom prst="rect">
            <a:avLst/>
          </a:prstGeom>
          <a:solidFill>
            <a:srgbClr val="FF9900"/>
          </a:solidFill>
          <a:ln w="9525">
            <a:solidFill>
              <a:schemeClr val="tx1"/>
            </a:solidFill>
            <a:miter lim="800000"/>
            <a:headEnd/>
            <a:tailEnd/>
          </a:ln>
          <a:effectLst/>
        </p:spPr>
        <p:txBody>
          <a:bodyPr lIns="0" tIns="0" rIns="0" bIns="0" anchor="b">
            <a:prstTxWarp prst="textNoShape">
              <a:avLst/>
            </a:prstTxWarp>
          </a:bodyPr>
          <a:lstStyle/>
          <a:p>
            <a:pPr algn="ctr" eaLnBrk="1" hangingPunct="1"/>
            <a:r>
              <a:rPr lang="en-US" sz="2000">
                <a:solidFill>
                  <a:schemeClr val="tx2"/>
                </a:solidFill>
                <a:latin typeface="Arial" charset="0"/>
              </a:rPr>
              <a:t>Pollination in a Wind-pollinated Flower (</a:t>
            </a:r>
            <a:r>
              <a:rPr lang="en-US" sz="2000" b="1" i="1">
                <a:solidFill>
                  <a:schemeClr val="tx2"/>
                </a:solidFill>
                <a:latin typeface="Arial" charset="0"/>
              </a:rPr>
              <a:t>Ischaemum muticum</a:t>
            </a:r>
            <a:r>
              <a:rPr lang="en-US" sz="2000">
                <a:solidFill>
                  <a:schemeClr val="tx2"/>
                </a:solidFill>
                <a:latin typeface="Arial" charset="0"/>
              </a:rPr>
              <a:t>)</a:t>
            </a:r>
            <a:endParaRPr lang="en-US" sz="3600">
              <a:solidFill>
                <a:schemeClr val="tx2"/>
              </a:solidFill>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0706" name="Rectangle 2"/>
          <p:cNvSpPr>
            <a:spLocks noChangeArrowheads="1"/>
          </p:cNvSpPr>
          <p:nvPr/>
        </p:nvSpPr>
        <p:spPr bwMode="auto">
          <a:xfrm>
            <a:off x="0" y="6653213"/>
            <a:ext cx="9144000" cy="457200"/>
          </a:xfrm>
          <a:prstGeom prst="rect">
            <a:avLst/>
          </a:prstGeom>
          <a:solidFill>
            <a:srgbClr val="EAEBE4"/>
          </a:solidFill>
          <a:ln w="9525">
            <a:noFill/>
            <a:miter lim="800000"/>
            <a:headEnd/>
            <a:tailEnd/>
          </a:ln>
          <a:effectLst/>
        </p:spPr>
        <p:txBody>
          <a:bodyPr wrap="none" anchor="ctr">
            <a:prstTxWarp prst="textNoShape">
              <a:avLst/>
            </a:prstTxWarp>
          </a:bodyPr>
          <a:lstStyle/>
          <a:p>
            <a:pPr algn="ctr" eaLnBrk="1" hangingPunct="1"/>
            <a:endParaRPr kumimoji="1" lang="en-US" sz="2400">
              <a:latin typeface="Times New Roman" charset="0"/>
            </a:endParaRPr>
          </a:p>
        </p:txBody>
      </p:sp>
      <p:sp>
        <p:nvSpPr>
          <p:cNvPr id="200707" name="Rectangle 3"/>
          <p:cNvSpPr>
            <a:spLocks noChangeArrowheads="1"/>
          </p:cNvSpPr>
          <p:nvPr/>
        </p:nvSpPr>
        <p:spPr bwMode="auto">
          <a:xfrm>
            <a:off x="7086600" y="6729413"/>
            <a:ext cx="11430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2C3FCF49-8C06-5E40-A656-F0FF941A1E2D}" type="datetime3">
              <a:rPr kumimoji="1" lang="en-US" sz="800" b="1">
                <a:solidFill>
                  <a:srgbClr val="3F3F2C"/>
                </a:solidFill>
              </a:rPr>
              <a:pPr algn="r" eaLnBrk="1" hangingPunct="1"/>
              <a:t>January 16, 10</a:t>
            </a:fld>
            <a:endParaRPr kumimoji="1" lang="en-US" sz="800" b="1">
              <a:solidFill>
                <a:srgbClr val="3F3F2C"/>
              </a:solidFill>
              <a:latin typeface="Times New Roman" charset="0"/>
            </a:endParaRPr>
          </a:p>
        </p:txBody>
      </p:sp>
      <p:sp>
        <p:nvSpPr>
          <p:cNvPr id="200708" name="Rectangle 4"/>
          <p:cNvSpPr>
            <a:spLocks noChangeArrowheads="1"/>
          </p:cNvSpPr>
          <p:nvPr/>
        </p:nvSpPr>
        <p:spPr bwMode="auto">
          <a:xfrm>
            <a:off x="152400" y="6729413"/>
            <a:ext cx="5943600" cy="152400"/>
          </a:xfrm>
          <a:prstGeom prst="rect">
            <a:avLst/>
          </a:prstGeom>
          <a:noFill/>
          <a:ln w="9525">
            <a:noFill/>
            <a:miter lim="800000"/>
            <a:headEnd/>
            <a:tailEnd/>
          </a:ln>
          <a:effectLst/>
        </p:spPr>
        <p:txBody>
          <a:bodyPr lIns="0" tIns="0" rIns="0" bIns="0">
            <a:prstTxWarp prst="textNoShape">
              <a:avLst/>
            </a:prstTxWarp>
          </a:bodyPr>
          <a:lstStyle/>
          <a:p>
            <a:pPr eaLnBrk="1" hangingPunct="1">
              <a:lnSpc>
                <a:spcPct val="90000"/>
              </a:lnSpc>
            </a:pPr>
            <a:r>
              <a:rPr kumimoji="1" lang="en-US" sz="900" b="1">
                <a:solidFill>
                  <a:srgbClr val="3F3F2C"/>
                </a:solidFill>
              </a:rPr>
              <a:t>Copyright </a:t>
            </a:r>
            <a:r>
              <a:rPr kumimoji="1" lang="en-US" sz="900" b="1">
                <a:solidFill>
                  <a:srgbClr val="3F3F2C"/>
                </a:solidFill>
              </a:rPr>
              <a:t>© 2006-2011 Marshall Cavendish International (Singapore) Pte. Ltd. </a:t>
            </a:r>
          </a:p>
        </p:txBody>
      </p:sp>
      <p:sp>
        <p:nvSpPr>
          <p:cNvPr id="200709" name="Rectangle 5"/>
          <p:cNvSpPr>
            <a:spLocks noChangeArrowheads="1"/>
          </p:cNvSpPr>
          <p:nvPr/>
        </p:nvSpPr>
        <p:spPr bwMode="auto">
          <a:xfrm>
            <a:off x="8534400" y="6729413"/>
            <a:ext cx="3048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245736C6-8061-B04E-93F5-01E3BA65FA1C}" type="slidenum">
              <a:rPr kumimoji="1" lang="en-US" sz="900">
                <a:solidFill>
                  <a:srgbClr val="3F3F2C"/>
                </a:solidFill>
              </a:rPr>
              <a:pPr algn="r" eaLnBrk="1" hangingPunct="1"/>
              <a:t>27</a:t>
            </a:fld>
            <a:endParaRPr kumimoji="1" lang="en-US" sz="1400">
              <a:latin typeface="Arial" charset="0"/>
            </a:endParaRPr>
          </a:p>
        </p:txBody>
      </p:sp>
      <p:sp>
        <p:nvSpPr>
          <p:cNvPr id="200710" name="Text Box 6"/>
          <p:cNvSpPr txBox="1">
            <a:spLocks noChangeArrowheads="1"/>
          </p:cNvSpPr>
          <p:nvPr/>
        </p:nvSpPr>
        <p:spPr bwMode="auto">
          <a:xfrm>
            <a:off x="228600" y="5257800"/>
            <a:ext cx="8229600" cy="822325"/>
          </a:xfrm>
          <a:prstGeom prst="rect">
            <a:avLst/>
          </a:prstGeom>
          <a:solidFill>
            <a:srgbClr val="FFFFCC"/>
          </a:solidFill>
          <a:ln w="9525">
            <a:noFill/>
            <a:miter lim="800000"/>
            <a:headEnd/>
            <a:tailEnd/>
          </a:ln>
          <a:effectLst/>
        </p:spPr>
        <p:txBody>
          <a:bodyPr>
            <a:prstTxWarp prst="textNoShape">
              <a:avLst/>
            </a:prstTxWarp>
            <a:spAutoFit/>
          </a:bodyPr>
          <a:lstStyle/>
          <a:p>
            <a:pPr eaLnBrk="1" hangingPunct="1">
              <a:spcBef>
                <a:spcPct val="50000"/>
              </a:spcBef>
              <a:buFont typeface="Times" charset="0"/>
              <a:buChar char="•"/>
            </a:pPr>
            <a:r>
              <a:rPr lang="en-US" sz="2400">
                <a:latin typeface="Arial" charset="0"/>
              </a:rPr>
              <a:t>  When the filaments sway in the wind, the dust-like pollen is shaken free and carried away by the wind.</a:t>
            </a:r>
          </a:p>
        </p:txBody>
      </p:sp>
      <p:pic>
        <p:nvPicPr>
          <p:cNvPr id="200711" name="Picture 7"/>
          <p:cNvPicPr>
            <a:picLocks noChangeAspect="1" noChangeArrowheads="1"/>
          </p:cNvPicPr>
          <p:nvPr/>
        </p:nvPicPr>
        <p:blipFill>
          <a:blip r:embed="rId3"/>
          <a:srcRect/>
          <a:stretch>
            <a:fillRect/>
          </a:stretch>
        </p:blipFill>
        <p:spPr bwMode="auto">
          <a:xfrm>
            <a:off x="2133600" y="1447800"/>
            <a:ext cx="4343400" cy="3505200"/>
          </a:xfrm>
          <a:prstGeom prst="rect">
            <a:avLst/>
          </a:prstGeom>
          <a:noFill/>
          <a:ln w="9525">
            <a:noFill/>
            <a:miter lim="800000"/>
            <a:headEnd/>
            <a:tailEnd/>
          </a:ln>
          <a:effectLst/>
        </p:spPr>
      </p:pic>
      <p:sp>
        <p:nvSpPr>
          <p:cNvPr id="200712" name="Line 8"/>
          <p:cNvSpPr>
            <a:spLocks noChangeShapeType="1"/>
          </p:cNvSpPr>
          <p:nvPr/>
        </p:nvSpPr>
        <p:spPr bwMode="auto">
          <a:xfrm flipV="1">
            <a:off x="2895600" y="3886200"/>
            <a:ext cx="1143000" cy="457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0713" name="Text Box 9"/>
          <p:cNvSpPr txBox="1">
            <a:spLocks noChangeArrowheads="1"/>
          </p:cNvSpPr>
          <p:nvPr/>
        </p:nvSpPr>
        <p:spPr bwMode="auto">
          <a:xfrm>
            <a:off x="2057400" y="4191000"/>
            <a:ext cx="9906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lodicule</a:t>
            </a:r>
          </a:p>
        </p:txBody>
      </p:sp>
      <p:sp>
        <p:nvSpPr>
          <p:cNvPr id="200714" name="Line 10"/>
          <p:cNvSpPr>
            <a:spLocks noChangeShapeType="1"/>
          </p:cNvSpPr>
          <p:nvPr/>
        </p:nvSpPr>
        <p:spPr bwMode="auto">
          <a:xfrm>
            <a:off x="5486400" y="4038600"/>
            <a:ext cx="533400" cy="457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0715" name="Line 11"/>
          <p:cNvSpPr>
            <a:spLocks noChangeShapeType="1"/>
          </p:cNvSpPr>
          <p:nvPr/>
        </p:nvSpPr>
        <p:spPr bwMode="auto">
          <a:xfrm>
            <a:off x="5638800" y="2362200"/>
            <a:ext cx="1219200" cy="381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0716" name="Text Box 12"/>
          <p:cNvSpPr txBox="1">
            <a:spLocks noChangeArrowheads="1"/>
          </p:cNvSpPr>
          <p:nvPr/>
        </p:nvSpPr>
        <p:spPr bwMode="auto">
          <a:xfrm>
            <a:off x="3124200" y="4724400"/>
            <a:ext cx="1219200" cy="5810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flowering bract (scale)</a:t>
            </a:r>
          </a:p>
        </p:txBody>
      </p:sp>
      <p:sp>
        <p:nvSpPr>
          <p:cNvPr id="200717" name="Text Box 13"/>
          <p:cNvSpPr txBox="1">
            <a:spLocks noChangeArrowheads="1"/>
          </p:cNvSpPr>
          <p:nvPr/>
        </p:nvSpPr>
        <p:spPr bwMode="auto">
          <a:xfrm>
            <a:off x="6858000" y="2559050"/>
            <a:ext cx="1600200" cy="82550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feathery stigmas hanging out of the bracts</a:t>
            </a:r>
          </a:p>
        </p:txBody>
      </p:sp>
      <p:sp>
        <p:nvSpPr>
          <p:cNvPr id="200718" name="Line 14"/>
          <p:cNvSpPr>
            <a:spLocks noChangeShapeType="1"/>
          </p:cNvSpPr>
          <p:nvPr/>
        </p:nvSpPr>
        <p:spPr bwMode="auto">
          <a:xfrm flipH="1" flipV="1">
            <a:off x="3733800" y="2057400"/>
            <a:ext cx="533400" cy="381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0719" name="Text Box 15"/>
          <p:cNvSpPr txBox="1">
            <a:spLocks noChangeArrowheads="1"/>
          </p:cNvSpPr>
          <p:nvPr/>
        </p:nvSpPr>
        <p:spPr bwMode="auto">
          <a:xfrm>
            <a:off x="3048000" y="1828800"/>
            <a:ext cx="838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anther</a:t>
            </a:r>
          </a:p>
        </p:txBody>
      </p:sp>
      <p:sp>
        <p:nvSpPr>
          <p:cNvPr id="200720" name="Line 16"/>
          <p:cNvSpPr>
            <a:spLocks noChangeShapeType="1"/>
          </p:cNvSpPr>
          <p:nvPr/>
        </p:nvSpPr>
        <p:spPr bwMode="auto">
          <a:xfrm>
            <a:off x="5029200" y="1905000"/>
            <a:ext cx="1828800" cy="838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0721" name="Text Box 17"/>
          <p:cNvSpPr txBox="1">
            <a:spLocks noChangeArrowheads="1"/>
          </p:cNvSpPr>
          <p:nvPr/>
        </p:nvSpPr>
        <p:spPr bwMode="auto">
          <a:xfrm>
            <a:off x="6019800" y="4343400"/>
            <a:ext cx="1447800" cy="5810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non-flowering bract (scale)</a:t>
            </a:r>
          </a:p>
        </p:txBody>
      </p:sp>
      <p:sp>
        <p:nvSpPr>
          <p:cNvPr id="200722" name="Line 18"/>
          <p:cNvSpPr>
            <a:spLocks noChangeShapeType="1"/>
          </p:cNvSpPr>
          <p:nvPr/>
        </p:nvSpPr>
        <p:spPr bwMode="auto">
          <a:xfrm flipH="1">
            <a:off x="3657600" y="4114800"/>
            <a:ext cx="60960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0723" name="Line 19"/>
          <p:cNvSpPr>
            <a:spLocks noChangeShapeType="1"/>
          </p:cNvSpPr>
          <p:nvPr/>
        </p:nvSpPr>
        <p:spPr bwMode="auto">
          <a:xfrm>
            <a:off x="5715000" y="2971800"/>
            <a:ext cx="1143000" cy="533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00724" name="Text Box 20"/>
          <p:cNvSpPr txBox="1">
            <a:spLocks noChangeArrowheads="1"/>
          </p:cNvSpPr>
          <p:nvPr/>
        </p:nvSpPr>
        <p:spPr bwMode="auto">
          <a:xfrm>
            <a:off x="6858000" y="3352800"/>
            <a:ext cx="1600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filament</a:t>
            </a:r>
          </a:p>
        </p:txBody>
      </p:sp>
      <p:sp>
        <p:nvSpPr>
          <p:cNvPr id="200725" name="Line 21"/>
          <p:cNvSpPr>
            <a:spLocks noChangeShapeType="1"/>
          </p:cNvSpPr>
          <p:nvPr/>
        </p:nvSpPr>
        <p:spPr bwMode="auto">
          <a:xfrm flipH="1">
            <a:off x="2590800" y="2362200"/>
            <a:ext cx="762000" cy="914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00726" name="Line 22"/>
          <p:cNvSpPr>
            <a:spLocks noChangeShapeType="1"/>
          </p:cNvSpPr>
          <p:nvPr/>
        </p:nvSpPr>
        <p:spPr bwMode="auto">
          <a:xfrm flipH="1" flipV="1">
            <a:off x="2590800" y="3276600"/>
            <a:ext cx="76200" cy="76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00727" name="Line 23"/>
          <p:cNvSpPr>
            <a:spLocks noChangeShapeType="1"/>
          </p:cNvSpPr>
          <p:nvPr/>
        </p:nvSpPr>
        <p:spPr bwMode="auto">
          <a:xfrm>
            <a:off x="2590800" y="2438400"/>
            <a:ext cx="381000" cy="381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00728" name="Line 24"/>
          <p:cNvSpPr>
            <a:spLocks noChangeShapeType="1"/>
          </p:cNvSpPr>
          <p:nvPr/>
        </p:nvSpPr>
        <p:spPr bwMode="auto">
          <a:xfrm>
            <a:off x="3352800" y="2362200"/>
            <a:ext cx="76200" cy="76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00729" name="Text Box 25"/>
          <p:cNvSpPr txBox="1">
            <a:spLocks noChangeArrowheads="1"/>
          </p:cNvSpPr>
          <p:nvPr/>
        </p:nvSpPr>
        <p:spPr bwMode="auto">
          <a:xfrm>
            <a:off x="990600" y="2209800"/>
            <a:ext cx="1905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lower male flower</a:t>
            </a:r>
          </a:p>
        </p:txBody>
      </p:sp>
      <p:sp>
        <p:nvSpPr>
          <p:cNvPr id="200730" name="Line 26"/>
          <p:cNvSpPr>
            <a:spLocks noChangeShapeType="1"/>
          </p:cNvSpPr>
          <p:nvPr/>
        </p:nvSpPr>
        <p:spPr bwMode="auto">
          <a:xfrm>
            <a:off x="4724400" y="1371600"/>
            <a:ext cx="1447800" cy="762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00731" name="Line 27"/>
          <p:cNvSpPr>
            <a:spLocks noChangeShapeType="1"/>
          </p:cNvSpPr>
          <p:nvPr/>
        </p:nvSpPr>
        <p:spPr bwMode="auto">
          <a:xfrm flipH="1">
            <a:off x="5410200" y="1371600"/>
            <a:ext cx="228600" cy="381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00732" name="Line 28"/>
          <p:cNvSpPr>
            <a:spLocks noChangeShapeType="1"/>
          </p:cNvSpPr>
          <p:nvPr/>
        </p:nvSpPr>
        <p:spPr bwMode="auto">
          <a:xfrm flipH="1">
            <a:off x="6096000" y="2133600"/>
            <a:ext cx="762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00733" name="Line 29"/>
          <p:cNvSpPr>
            <a:spLocks noChangeShapeType="1"/>
          </p:cNvSpPr>
          <p:nvPr/>
        </p:nvSpPr>
        <p:spPr bwMode="auto">
          <a:xfrm flipH="1">
            <a:off x="4648200" y="1371600"/>
            <a:ext cx="762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00734" name="Text Box 30"/>
          <p:cNvSpPr txBox="1">
            <a:spLocks noChangeArrowheads="1"/>
          </p:cNvSpPr>
          <p:nvPr/>
        </p:nvSpPr>
        <p:spPr bwMode="auto">
          <a:xfrm>
            <a:off x="5638800" y="1143000"/>
            <a:ext cx="2286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upper bisexual flower</a:t>
            </a:r>
          </a:p>
        </p:txBody>
      </p:sp>
      <p:sp>
        <p:nvSpPr>
          <p:cNvPr id="200735" name="Line 31"/>
          <p:cNvSpPr>
            <a:spLocks noChangeShapeType="1"/>
          </p:cNvSpPr>
          <p:nvPr/>
        </p:nvSpPr>
        <p:spPr bwMode="auto">
          <a:xfrm rot="-318322">
            <a:off x="3881438" y="1371600"/>
            <a:ext cx="384175" cy="601663"/>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00736" name="Text Box 32"/>
          <p:cNvSpPr txBox="1">
            <a:spLocks noChangeArrowheads="1"/>
          </p:cNvSpPr>
          <p:nvPr/>
        </p:nvSpPr>
        <p:spPr bwMode="auto">
          <a:xfrm>
            <a:off x="3276600" y="1066800"/>
            <a:ext cx="13716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pollen grains</a:t>
            </a:r>
          </a:p>
        </p:txBody>
      </p:sp>
      <p:sp>
        <p:nvSpPr>
          <p:cNvPr id="200737" name="Line 33"/>
          <p:cNvSpPr>
            <a:spLocks noChangeShapeType="1"/>
          </p:cNvSpPr>
          <p:nvPr/>
        </p:nvSpPr>
        <p:spPr bwMode="auto">
          <a:xfrm rot="-318322">
            <a:off x="3876675" y="1363663"/>
            <a:ext cx="544513" cy="457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pic>
        <p:nvPicPr>
          <p:cNvPr id="200738" name="Picture 34"/>
          <p:cNvPicPr>
            <a:picLocks noChangeAspect="1" noChangeArrowheads="1"/>
          </p:cNvPicPr>
          <p:nvPr/>
        </p:nvPicPr>
        <p:blipFill>
          <a:blip r:embed="rId4"/>
          <a:srcRect/>
          <a:stretch>
            <a:fillRect/>
          </a:stretch>
        </p:blipFill>
        <p:spPr bwMode="auto">
          <a:xfrm>
            <a:off x="7391400" y="838200"/>
            <a:ext cx="1568450" cy="274638"/>
          </a:xfrm>
          <a:prstGeom prst="rect">
            <a:avLst/>
          </a:prstGeom>
          <a:noFill/>
          <a:ln w="9525">
            <a:noFill/>
            <a:miter lim="800000"/>
            <a:headEnd/>
            <a:tailEnd/>
          </a:ln>
        </p:spPr>
      </p:pic>
      <p:sp>
        <p:nvSpPr>
          <p:cNvPr id="200739" name="Rectangle 35"/>
          <p:cNvSpPr>
            <a:spLocks noChangeArrowheads="1"/>
          </p:cNvSpPr>
          <p:nvPr/>
        </p:nvSpPr>
        <p:spPr bwMode="auto">
          <a:xfrm>
            <a:off x="152400" y="228600"/>
            <a:ext cx="8839200" cy="533400"/>
          </a:xfrm>
          <a:prstGeom prst="rect">
            <a:avLst/>
          </a:prstGeom>
          <a:solidFill>
            <a:srgbClr val="FF9900"/>
          </a:solidFill>
          <a:ln w="9525">
            <a:solidFill>
              <a:schemeClr val="tx1"/>
            </a:solidFill>
            <a:miter lim="800000"/>
            <a:headEnd/>
            <a:tailEnd/>
          </a:ln>
          <a:effectLst/>
        </p:spPr>
        <p:txBody>
          <a:bodyPr lIns="0" tIns="0" rIns="0" bIns="0" anchor="b">
            <a:prstTxWarp prst="textNoShape">
              <a:avLst/>
            </a:prstTxWarp>
          </a:bodyPr>
          <a:lstStyle/>
          <a:p>
            <a:pPr algn="ctr" eaLnBrk="1" hangingPunct="1"/>
            <a:r>
              <a:rPr lang="en-US" sz="2000">
                <a:solidFill>
                  <a:schemeClr val="tx2"/>
                </a:solidFill>
                <a:latin typeface="Arial" charset="0"/>
              </a:rPr>
              <a:t>Pollination in a Wind-pollinated Flower (</a:t>
            </a:r>
            <a:r>
              <a:rPr lang="en-US" sz="2000" b="1" i="1">
                <a:solidFill>
                  <a:schemeClr val="tx2"/>
                </a:solidFill>
                <a:latin typeface="Arial" charset="0"/>
              </a:rPr>
              <a:t>Ischaemum muticum</a:t>
            </a:r>
            <a:r>
              <a:rPr lang="en-US" sz="2000">
                <a:solidFill>
                  <a:schemeClr val="tx2"/>
                </a:solidFill>
                <a:latin typeface="Arial" charset="0"/>
              </a:rPr>
              <a:t>)</a:t>
            </a:r>
            <a:endParaRPr lang="en-US" sz="3600">
              <a:solidFill>
                <a:schemeClr val="tx2"/>
              </a:solidFill>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2754" name="Picture 2" descr="2-10 flipped"/>
          <p:cNvPicPr>
            <a:picLocks noChangeAspect="1" noChangeArrowheads="1"/>
          </p:cNvPicPr>
          <p:nvPr/>
        </p:nvPicPr>
        <p:blipFill>
          <a:blip r:embed="rId3"/>
          <a:srcRect/>
          <a:stretch>
            <a:fillRect/>
          </a:stretch>
        </p:blipFill>
        <p:spPr bwMode="auto">
          <a:xfrm>
            <a:off x="2128838" y="1525588"/>
            <a:ext cx="4387850" cy="3467100"/>
          </a:xfrm>
          <a:prstGeom prst="rect">
            <a:avLst/>
          </a:prstGeom>
          <a:noFill/>
          <a:ln w="9525">
            <a:noFill/>
            <a:miter lim="800000"/>
            <a:headEnd/>
            <a:tailEnd/>
          </a:ln>
        </p:spPr>
      </p:pic>
      <p:sp>
        <p:nvSpPr>
          <p:cNvPr id="202755" name="Rectangle 3"/>
          <p:cNvSpPr>
            <a:spLocks noChangeArrowheads="1"/>
          </p:cNvSpPr>
          <p:nvPr/>
        </p:nvSpPr>
        <p:spPr bwMode="auto">
          <a:xfrm>
            <a:off x="0" y="6653213"/>
            <a:ext cx="9144000" cy="457200"/>
          </a:xfrm>
          <a:prstGeom prst="rect">
            <a:avLst/>
          </a:prstGeom>
          <a:solidFill>
            <a:srgbClr val="EAEBE4"/>
          </a:solidFill>
          <a:ln w="9525">
            <a:noFill/>
            <a:miter lim="800000"/>
            <a:headEnd/>
            <a:tailEnd/>
          </a:ln>
          <a:effectLst/>
        </p:spPr>
        <p:txBody>
          <a:bodyPr wrap="none" anchor="ctr">
            <a:prstTxWarp prst="textNoShape">
              <a:avLst/>
            </a:prstTxWarp>
          </a:bodyPr>
          <a:lstStyle/>
          <a:p>
            <a:pPr algn="ctr" eaLnBrk="1" hangingPunct="1"/>
            <a:endParaRPr kumimoji="1" lang="en-US" sz="2400">
              <a:latin typeface="Times New Roman" charset="0"/>
            </a:endParaRPr>
          </a:p>
        </p:txBody>
      </p:sp>
      <p:sp>
        <p:nvSpPr>
          <p:cNvPr id="202756" name="Rectangle 4"/>
          <p:cNvSpPr>
            <a:spLocks noChangeArrowheads="1"/>
          </p:cNvSpPr>
          <p:nvPr/>
        </p:nvSpPr>
        <p:spPr bwMode="auto">
          <a:xfrm>
            <a:off x="7086600" y="6729413"/>
            <a:ext cx="11430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A2E579B5-0690-1546-A72B-69F3C1951C73}" type="datetime3">
              <a:rPr kumimoji="1" lang="en-US" sz="800" b="1">
                <a:solidFill>
                  <a:srgbClr val="3F3F2C"/>
                </a:solidFill>
              </a:rPr>
              <a:pPr algn="r" eaLnBrk="1" hangingPunct="1"/>
              <a:t>January 16, 10</a:t>
            </a:fld>
            <a:endParaRPr kumimoji="1" lang="en-US" sz="800" b="1">
              <a:solidFill>
                <a:srgbClr val="3F3F2C"/>
              </a:solidFill>
              <a:latin typeface="Times New Roman" charset="0"/>
            </a:endParaRPr>
          </a:p>
        </p:txBody>
      </p:sp>
      <p:sp>
        <p:nvSpPr>
          <p:cNvPr id="202757" name="Rectangle 5"/>
          <p:cNvSpPr>
            <a:spLocks noChangeArrowheads="1"/>
          </p:cNvSpPr>
          <p:nvPr/>
        </p:nvSpPr>
        <p:spPr bwMode="auto">
          <a:xfrm>
            <a:off x="152400" y="6729413"/>
            <a:ext cx="5943600" cy="152400"/>
          </a:xfrm>
          <a:prstGeom prst="rect">
            <a:avLst/>
          </a:prstGeom>
          <a:noFill/>
          <a:ln w="9525">
            <a:noFill/>
            <a:miter lim="800000"/>
            <a:headEnd/>
            <a:tailEnd/>
          </a:ln>
          <a:effectLst/>
        </p:spPr>
        <p:txBody>
          <a:bodyPr lIns="0" tIns="0" rIns="0" bIns="0">
            <a:prstTxWarp prst="textNoShape">
              <a:avLst/>
            </a:prstTxWarp>
          </a:bodyPr>
          <a:lstStyle/>
          <a:p>
            <a:pPr eaLnBrk="1" hangingPunct="1">
              <a:lnSpc>
                <a:spcPct val="90000"/>
              </a:lnSpc>
            </a:pPr>
            <a:r>
              <a:rPr kumimoji="1" lang="en-US" sz="900" b="1">
                <a:solidFill>
                  <a:srgbClr val="3F3F2C"/>
                </a:solidFill>
              </a:rPr>
              <a:t>Copyright </a:t>
            </a:r>
            <a:r>
              <a:rPr kumimoji="1" lang="en-US" sz="900" b="1">
                <a:solidFill>
                  <a:srgbClr val="3F3F2C"/>
                </a:solidFill>
              </a:rPr>
              <a:t>© 2006-2011 Marshall Cavendish International (Singapore) Pte. Ltd. </a:t>
            </a:r>
          </a:p>
        </p:txBody>
      </p:sp>
      <p:sp>
        <p:nvSpPr>
          <p:cNvPr id="202758" name="Rectangle 6"/>
          <p:cNvSpPr>
            <a:spLocks noChangeArrowheads="1"/>
          </p:cNvSpPr>
          <p:nvPr/>
        </p:nvSpPr>
        <p:spPr bwMode="auto">
          <a:xfrm>
            <a:off x="8534400" y="6729413"/>
            <a:ext cx="3048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A3C90AE7-D9EA-F44A-BFB0-63B3826D491F}" type="slidenum">
              <a:rPr kumimoji="1" lang="en-US" sz="900">
                <a:solidFill>
                  <a:srgbClr val="3F3F2C"/>
                </a:solidFill>
              </a:rPr>
              <a:pPr algn="r" eaLnBrk="1" hangingPunct="1"/>
              <a:t>28</a:t>
            </a:fld>
            <a:endParaRPr kumimoji="1" lang="en-US" sz="1400">
              <a:latin typeface="Arial" charset="0"/>
            </a:endParaRPr>
          </a:p>
        </p:txBody>
      </p:sp>
      <p:sp>
        <p:nvSpPr>
          <p:cNvPr id="202759" name="Line 7"/>
          <p:cNvSpPr>
            <a:spLocks noChangeShapeType="1"/>
          </p:cNvSpPr>
          <p:nvPr/>
        </p:nvSpPr>
        <p:spPr bwMode="auto">
          <a:xfrm flipV="1">
            <a:off x="2895600" y="3886200"/>
            <a:ext cx="1143000" cy="457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2760" name="Text Box 8"/>
          <p:cNvSpPr txBox="1">
            <a:spLocks noChangeArrowheads="1"/>
          </p:cNvSpPr>
          <p:nvPr/>
        </p:nvSpPr>
        <p:spPr bwMode="auto">
          <a:xfrm>
            <a:off x="2057400" y="4191000"/>
            <a:ext cx="9906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lodicule</a:t>
            </a:r>
          </a:p>
        </p:txBody>
      </p:sp>
      <p:sp>
        <p:nvSpPr>
          <p:cNvPr id="202761" name="Line 9"/>
          <p:cNvSpPr>
            <a:spLocks noChangeShapeType="1"/>
          </p:cNvSpPr>
          <p:nvPr/>
        </p:nvSpPr>
        <p:spPr bwMode="auto">
          <a:xfrm>
            <a:off x="5486400" y="4038600"/>
            <a:ext cx="533400" cy="457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2762" name="Line 10"/>
          <p:cNvSpPr>
            <a:spLocks noChangeShapeType="1"/>
          </p:cNvSpPr>
          <p:nvPr/>
        </p:nvSpPr>
        <p:spPr bwMode="auto">
          <a:xfrm>
            <a:off x="5638800" y="2362200"/>
            <a:ext cx="1219200" cy="381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2763" name="Text Box 11"/>
          <p:cNvSpPr txBox="1">
            <a:spLocks noChangeArrowheads="1"/>
          </p:cNvSpPr>
          <p:nvPr/>
        </p:nvSpPr>
        <p:spPr bwMode="auto">
          <a:xfrm>
            <a:off x="3124200" y="4724400"/>
            <a:ext cx="1219200" cy="5810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flowering bract (scale)</a:t>
            </a:r>
          </a:p>
        </p:txBody>
      </p:sp>
      <p:sp>
        <p:nvSpPr>
          <p:cNvPr id="202764" name="Text Box 12"/>
          <p:cNvSpPr txBox="1">
            <a:spLocks noChangeArrowheads="1"/>
          </p:cNvSpPr>
          <p:nvPr/>
        </p:nvSpPr>
        <p:spPr bwMode="auto">
          <a:xfrm>
            <a:off x="6858000" y="2559050"/>
            <a:ext cx="1600200" cy="82550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feathery stigmas hanging out of the bracts</a:t>
            </a:r>
          </a:p>
        </p:txBody>
      </p:sp>
      <p:sp>
        <p:nvSpPr>
          <p:cNvPr id="202765" name="Line 13"/>
          <p:cNvSpPr>
            <a:spLocks noChangeShapeType="1"/>
          </p:cNvSpPr>
          <p:nvPr/>
        </p:nvSpPr>
        <p:spPr bwMode="auto">
          <a:xfrm flipH="1" flipV="1">
            <a:off x="3733800" y="2057400"/>
            <a:ext cx="533400" cy="381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2766" name="Text Box 14"/>
          <p:cNvSpPr txBox="1">
            <a:spLocks noChangeArrowheads="1"/>
          </p:cNvSpPr>
          <p:nvPr/>
        </p:nvSpPr>
        <p:spPr bwMode="auto">
          <a:xfrm>
            <a:off x="3048000" y="1828800"/>
            <a:ext cx="838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anther</a:t>
            </a:r>
          </a:p>
        </p:txBody>
      </p:sp>
      <p:sp>
        <p:nvSpPr>
          <p:cNvPr id="202767" name="Line 15"/>
          <p:cNvSpPr>
            <a:spLocks noChangeShapeType="1"/>
          </p:cNvSpPr>
          <p:nvPr/>
        </p:nvSpPr>
        <p:spPr bwMode="auto">
          <a:xfrm>
            <a:off x="5029200" y="1905000"/>
            <a:ext cx="1828800" cy="838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2768" name="Text Box 16"/>
          <p:cNvSpPr txBox="1">
            <a:spLocks noChangeArrowheads="1"/>
          </p:cNvSpPr>
          <p:nvPr/>
        </p:nvSpPr>
        <p:spPr bwMode="auto">
          <a:xfrm>
            <a:off x="6019800" y="4343400"/>
            <a:ext cx="1447800" cy="5810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non-flowering bract (scale)</a:t>
            </a:r>
          </a:p>
        </p:txBody>
      </p:sp>
      <p:sp>
        <p:nvSpPr>
          <p:cNvPr id="202769" name="Line 17"/>
          <p:cNvSpPr>
            <a:spLocks noChangeShapeType="1"/>
          </p:cNvSpPr>
          <p:nvPr/>
        </p:nvSpPr>
        <p:spPr bwMode="auto">
          <a:xfrm flipH="1">
            <a:off x="3657600" y="4114800"/>
            <a:ext cx="60960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2770" name="Line 18"/>
          <p:cNvSpPr>
            <a:spLocks noChangeShapeType="1"/>
          </p:cNvSpPr>
          <p:nvPr/>
        </p:nvSpPr>
        <p:spPr bwMode="auto">
          <a:xfrm>
            <a:off x="5715000" y="2971800"/>
            <a:ext cx="1143000" cy="533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02771" name="Text Box 19"/>
          <p:cNvSpPr txBox="1">
            <a:spLocks noChangeArrowheads="1"/>
          </p:cNvSpPr>
          <p:nvPr/>
        </p:nvSpPr>
        <p:spPr bwMode="auto">
          <a:xfrm>
            <a:off x="6858000" y="3352800"/>
            <a:ext cx="1600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filament</a:t>
            </a:r>
          </a:p>
        </p:txBody>
      </p:sp>
      <p:sp>
        <p:nvSpPr>
          <p:cNvPr id="202772" name="Line 20"/>
          <p:cNvSpPr>
            <a:spLocks noChangeShapeType="1"/>
          </p:cNvSpPr>
          <p:nvPr/>
        </p:nvSpPr>
        <p:spPr bwMode="auto">
          <a:xfrm flipH="1">
            <a:off x="2590800" y="2362200"/>
            <a:ext cx="762000" cy="914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02773" name="Line 21"/>
          <p:cNvSpPr>
            <a:spLocks noChangeShapeType="1"/>
          </p:cNvSpPr>
          <p:nvPr/>
        </p:nvSpPr>
        <p:spPr bwMode="auto">
          <a:xfrm flipH="1" flipV="1">
            <a:off x="2590800" y="3276600"/>
            <a:ext cx="76200" cy="76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02774" name="Line 22"/>
          <p:cNvSpPr>
            <a:spLocks noChangeShapeType="1"/>
          </p:cNvSpPr>
          <p:nvPr/>
        </p:nvSpPr>
        <p:spPr bwMode="auto">
          <a:xfrm>
            <a:off x="2590800" y="2438400"/>
            <a:ext cx="381000" cy="381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02775" name="Line 23"/>
          <p:cNvSpPr>
            <a:spLocks noChangeShapeType="1"/>
          </p:cNvSpPr>
          <p:nvPr/>
        </p:nvSpPr>
        <p:spPr bwMode="auto">
          <a:xfrm>
            <a:off x="3352800" y="2362200"/>
            <a:ext cx="76200" cy="76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02776" name="Text Box 24"/>
          <p:cNvSpPr txBox="1">
            <a:spLocks noChangeArrowheads="1"/>
          </p:cNvSpPr>
          <p:nvPr/>
        </p:nvSpPr>
        <p:spPr bwMode="auto">
          <a:xfrm>
            <a:off x="990600" y="2209800"/>
            <a:ext cx="1905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lower male flower</a:t>
            </a:r>
          </a:p>
        </p:txBody>
      </p:sp>
      <p:sp>
        <p:nvSpPr>
          <p:cNvPr id="202777" name="Line 25"/>
          <p:cNvSpPr>
            <a:spLocks noChangeShapeType="1"/>
          </p:cNvSpPr>
          <p:nvPr/>
        </p:nvSpPr>
        <p:spPr bwMode="auto">
          <a:xfrm>
            <a:off x="4724400" y="1371600"/>
            <a:ext cx="1447800" cy="762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02778" name="Line 26"/>
          <p:cNvSpPr>
            <a:spLocks noChangeShapeType="1"/>
          </p:cNvSpPr>
          <p:nvPr/>
        </p:nvSpPr>
        <p:spPr bwMode="auto">
          <a:xfrm flipH="1">
            <a:off x="5410200" y="1371600"/>
            <a:ext cx="228600" cy="381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02779" name="Line 27"/>
          <p:cNvSpPr>
            <a:spLocks noChangeShapeType="1"/>
          </p:cNvSpPr>
          <p:nvPr/>
        </p:nvSpPr>
        <p:spPr bwMode="auto">
          <a:xfrm flipH="1">
            <a:off x="6096000" y="2133600"/>
            <a:ext cx="762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02780" name="Line 28"/>
          <p:cNvSpPr>
            <a:spLocks noChangeShapeType="1"/>
          </p:cNvSpPr>
          <p:nvPr/>
        </p:nvSpPr>
        <p:spPr bwMode="auto">
          <a:xfrm flipH="1">
            <a:off x="4648200" y="1371600"/>
            <a:ext cx="762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02781" name="Text Box 29"/>
          <p:cNvSpPr txBox="1">
            <a:spLocks noChangeArrowheads="1"/>
          </p:cNvSpPr>
          <p:nvPr/>
        </p:nvSpPr>
        <p:spPr bwMode="auto">
          <a:xfrm>
            <a:off x="5638800" y="1143000"/>
            <a:ext cx="2286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upper bisexual flower</a:t>
            </a:r>
          </a:p>
        </p:txBody>
      </p:sp>
      <p:sp>
        <p:nvSpPr>
          <p:cNvPr id="202782" name="Text Box 30"/>
          <p:cNvSpPr txBox="1">
            <a:spLocks noChangeArrowheads="1"/>
          </p:cNvSpPr>
          <p:nvPr/>
        </p:nvSpPr>
        <p:spPr bwMode="auto">
          <a:xfrm>
            <a:off x="228600" y="5257800"/>
            <a:ext cx="8229600" cy="1370013"/>
          </a:xfrm>
          <a:prstGeom prst="rect">
            <a:avLst/>
          </a:prstGeom>
          <a:solidFill>
            <a:srgbClr val="FFFFCC"/>
          </a:solidFill>
          <a:ln w="9525">
            <a:noFill/>
            <a:miter lim="800000"/>
            <a:headEnd/>
            <a:tailEnd/>
          </a:ln>
          <a:effectLst/>
        </p:spPr>
        <p:txBody>
          <a:bodyPr>
            <a:prstTxWarp prst="textNoShape">
              <a:avLst/>
            </a:prstTxWarp>
            <a:spAutoFit/>
          </a:bodyPr>
          <a:lstStyle/>
          <a:p>
            <a:pPr eaLnBrk="1" hangingPunct="1">
              <a:spcBef>
                <a:spcPct val="50000"/>
              </a:spcBef>
              <a:buFont typeface="Times" charset="0"/>
              <a:buChar char="•"/>
            </a:pPr>
            <a:r>
              <a:rPr lang="en-US" sz="2400">
                <a:latin typeface="Arial" charset="0"/>
              </a:rPr>
              <a:t> The mature stigmas do not hang freely but project out of the bracts. They are large, extended and feathery. </a:t>
            </a:r>
          </a:p>
          <a:p>
            <a:pPr eaLnBrk="1" hangingPunct="1">
              <a:spcBef>
                <a:spcPct val="50000"/>
              </a:spcBef>
              <a:buFont typeface="Times" charset="0"/>
              <a:buNone/>
            </a:pPr>
            <a:endParaRPr lang="en-US" sz="2400">
              <a:latin typeface="Arial" charset="0"/>
            </a:endParaRPr>
          </a:p>
        </p:txBody>
      </p:sp>
      <p:pic>
        <p:nvPicPr>
          <p:cNvPr id="202783" name="Picture 31"/>
          <p:cNvPicPr>
            <a:picLocks noChangeAspect="1" noChangeArrowheads="1"/>
          </p:cNvPicPr>
          <p:nvPr/>
        </p:nvPicPr>
        <p:blipFill>
          <a:blip r:embed="rId4"/>
          <a:srcRect/>
          <a:stretch>
            <a:fillRect/>
          </a:stretch>
        </p:blipFill>
        <p:spPr bwMode="auto">
          <a:xfrm>
            <a:off x="7391400" y="838200"/>
            <a:ext cx="1568450" cy="274638"/>
          </a:xfrm>
          <a:prstGeom prst="rect">
            <a:avLst/>
          </a:prstGeom>
          <a:noFill/>
          <a:ln w="9525">
            <a:noFill/>
            <a:miter lim="800000"/>
            <a:headEnd/>
            <a:tailEnd/>
          </a:ln>
        </p:spPr>
      </p:pic>
      <p:sp>
        <p:nvSpPr>
          <p:cNvPr id="202784" name="Rectangle 32"/>
          <p:cNvSpPr>
            <a:spLocks noChangeArrowheads="1"/>
          </p:cNvSpPr>
          <p:nvPr/>
        </p:nvSpPr>
        <p:spPr bwMode="auto">
          <a:xfrm>
            <a:off x="152400" y="228600"/>
            <a:ext cx="8839200" cy="533400"/>
          </a:xfrm>
          <a:prstGeom prst="rect">
            <a:avLst/>
          </a:prstGeom>
          <a:solidFill>
            <a:srgbClr val="FF9900"/>
          </a:solidFill>
          <a:ln w="9525">
            <a:solidFill>
              <a:schemeClr val="tx1"/>
            </a:solidFill>
            <a:miter lim="800000"/>
            <a:headEnd/>
            <a:tailEnd/>
          </a:ln>
          <a:effectLst/>
        </p:spPr>
        <p:txBody>
          <a:bodyPr lIns="0" tIns="0" rIns="0" bIns="0" anchor="b">
            <a:prstTxWarp prst="textNoShape">
              <a:avLst/>
            </a:prstTxWarp>
          </a:bodyPr>
          <a:lstStyle/>
          <a:p>
            <a:pPr algn="ctr" eaLnBrk="1" hangingPunct="1"/>
            <a:r>
              <a:rPr lang="en-US" sz="2000">
                <a:solidFill>
                  <a:schemeClr val="tx2"/>
                </a:solidFill>
                <a:latin typeface="Arial" charset="0"/>
              </a:rPr>
              <a:t>Pollination in a Wind-pollinated Flower (</a:t>
            </a:r>
            <a:r>
              <a:rPr lang="en-US" sz="2000" b="1" i="1">
                <a:solidFill>
                  <a:schemeClr val="tx2"/>
                </a:solidFill>
                <a:latin typeface="Arial" charset="0"/>
              </a:rPr>
              <a:t>Ischaemum muticum</a:t>
            </a:r>
            <a:r>
              <a:rPr lang="en-US" sz="2000">
                <a:solidFill>
                  <a:schemeClr val="tx2"/>
                </a:solidFill>
                <a:latin typeface="Arial" charset="0"/>
              </a:rPr>
              <a:t>)</a:t>
            </a:r>
            <a:endParaRPr lang="en-US" sz="3600">
              <a:solidFill>
                <a:schemeClr val="tx2"/>
              </a:solidFill>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02" name="Picture 2"/>
          <p:cNvPicPr>
            <a:picLocks noChangeAspect="1" noChangeArrowheads="1"/>
          </p:cNvPicPr>
          <p:nvPr/>
        </p:nvPicPr>
        <p:blipFill>
          <a:blip r:embed="rId3"/>
          <a:srcRect/>
          <a:stretch>
            <a:fillRect/>
          </a:stretch>
        </p:blipFill>
        <p:spPr bwMode="auto">
          <a:xfrm>
            <a:off x="7391400" y="838200"/>
            <a:ext cx="1568450" cy="274638"/>
          </a:xfrm>
          <a:prstGeom prst="rect">
            <a:avLst/>
          </a:prstGeom>
          <a:noFill/>
          <a:ln w="9525">
            <a:noFill/>
            <a:miter lim="800000"/>
            <a:headEnd/>
            <a:tailEnd/>
          </a:ln>
        </p:spPr>
      </p:pic>
      <p:sp>
        <p:nvSpPr>
          <p:cNvPr id="204804" name="Rectangle 4"/>
          <p:cNvSpPr>
            <a:spLocks noChangeArrowheads="1"/>
          </p:cNvSpPr>
          <p:nvPr/>
        </p:nvSpPr>
        <p:spPr bwMode="auto">
          <a:xfrm>
            <a:off x="7086600" y="6729413"/>
            <a:ext cx="11430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0B6A07AA-A609-604B-B274-FADFC57A3505}" type="datetime3">
              <a:rPr kumimoji="1" lang="en-US" sz="800" b="1">
                <a:solidFill>
                  <a:srgbClr val="3F3F2C"/>
                </a:solidFill>
              </a:rPr>
              <a:pPr algn="r" eaLnBrk="1" hangingPunct="1"/>
              <a:t>January 16, 10</a:t>
            </a:fld>
            <a:endParaRPr kumimoji="1" lang="en-US" sz="800" b="1">
              <a:solidFill>
                <a:srgbClr val="3F3F2C"/>
              </a:solidFill>
              <a:latin typeface="Times New Roman" charset="0"/>
            </a:endParaRPr>
          </a:p>
        </p:txBody>
      </p:sp>
      <p:sp>
        <p:nvSpPr>
          <p:cNvPr id="204805" name="Rectangle 5"/>
          <p:cNvSpPr>
            <a:spLocks noChangeArrowheads="1"/>
          </p:cNvSpPr>
          <p:nvPr/>
        </p:nvSpPr>
        <p:spPr bwMode="auto">
          <a:xfrm>
            <a:off x="152400" y="6729413"/>
            <a:ext cx="5943600" cy="152400"/>
          </a:xfrm>
          <a:prstGeom prst="rect">
            <a:avLst/>
          </a:prstGeom>
          <a:noFill/>
          <a:ln w="9525">
            <a:noFill/>
            <a:miter lim="800000"/>
            <a:headEnd/>
            <a:tailEnd/>
          </a:ln>
          <a:effectLst/>
        </p:spPr>
        <p:txBody>
          <a:bodyPr lIns="0" tIns="0" rIns="0" bIns="0">
            <a:prstTxWarp prst="textNoShape">
              <a:avLst/>
            </a:prstTxWarp>
          </a:bodyPr>
          <a:lstStyle/>
          <a:p>
            <a:pPr eaLnBrk="1" hangingPunct="1">
              <a:lnSpc>
                <a:spcPct val="90000"/>
              </a:lnSpc>
            </a:pPr>
            <a:r>
              <a:rPr kumimoji="1" lang="en-US" sz="900" b="1">
                <a:solidFill>
                  <a:srgbClr val="3F3F2C"/>
                </a:solidFill>
              </a:rPr>
              <a:t>Copyright </a:t>
            </a:r>
            <a:r>
              <a:rPr kumimoji="1" lang="en-US" sz="900" b="1">
                <a:solidFill>
                  <a:srgbClr val="3F3F2C"/>
                </a:solidFill>
              </a:rPr>
              <a:t>© 2006-2011 Marshall Cavendish International (Singapore) Pte. Ltd. </a:t>
            </a:r>
          </a:p>
        </p:txBody>
      </p:sp>
      <p:sp>
        <p:nvSpPr>
          <p:cNvPr id="204806" name="Rectangle 6"/>
          <p:cNvSpPr>
            <a:spLocks noChangeArrowheads="1"/>
          </p:cNvSpPr>
          <p:nvPr/>
        </p:nvSpPr>
        <p:spPr bwMode="auto">
          <a:xfrm>
            <a:off x="8534400" y="6729413"/>
            <a:ext cx="3048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82FAC4DE-667F-0F48-BB9D-96B961E9F015}" type="slidenum">
              <a:rPr kumimoji="1" lang="en-US" sz="900">
                <a:solidFill>
                  <a:srgbClr val="3F3F2C"/>
                </a:solidFill>
              </a:rPr>
              <a:pPr algn="r" eaLnBrk="1" hangingPunct="1"/>
              <a:t>29</a:t>
            </a:fld>
            <a:endParaRPr kumimoji="1" lang="en-US" sz="1400">
              <a:latin typeface="Arial" charset="0"/>
            </a:endParaRPr>
          </a:p>
        </p:txBody>
      </p:sp>
      <p:sp>
        <p:nvSpPr>
          <p:cNvPr id="204807" name="Rectangle 7"/>
          <p:cNvSpPr>
            <a:spLocks noChangeArrowheads="1"/>
          </p:cNvSpPr>
          <p:nvPr/>
        </p:nvSpPr>
        <p:spPr bwMode="auto">
          <a:xfrm>
            <a:off x="152400" y="228600"/>
            <a:ext cx="8839200" cy="533400"/>
          </a:xfrm>
          <a:prstGeom prst="rect">
            <a:avLst/>
          </a:prstGeom>
          <a:solidFill>
            <a:srgbClr val="FF9900"/>
          </a:solidFill>
          <a:ln w="9525">
            <a:solidFill>
              <a:schemeClr val="tx1"/>
            </a:solidFill>
            <a:miter lim="800000"/>
            <a:headEnd/>
            <a:tailEnd/>
          </a:ln>
          <a:effectLst/>
        </p:spPr>
        <p:txBody>
          <a:bodyPr lIns="0" tIns="0" rIns="0" bIns="0" anchor="b">
            <a:prstTxWarp prst="textNoShape">
              <a:avLst/>
            </a:prstTxWarp>
          </a:bodyPr>
          <a:lstStyle/>
          <a:p>
            <a:pPr algn="ctr" eaLnBrk="1" hangingPunct="1"/>
            <a:r>
              <a:rPr lang="en-US" sz="2000">
                <a:solidFill>
                  <a:schemeClr val="tx2"/>
                </a:solidFill>
                <a:latin typeface="Arial" charset="0"/>
              </a:rPr>
              <a:t>Pollination in a Wind-pollinated Flower (</a:t>
            </a:r>
            <a:r>
              <a:rPr lang="en-US" sz="2000" b="1" i="1">
                <a:solidFill>
                  <a:schemeClr val="tx2"/>
                </a:solidFill>
                <a:latin typeface="Arial" charset="0"/>
              </a:rPr>
              <a:t>Ischaemum muticum</a:t>
            </a:r>
            <a:r>
              <a:rPr lang="en-US" sz="2000">
                <a:solidFill>
                  <a:schemeClr val="tx2"/>
                </a:solidFill>
                <a:latin typeface="Arial" charset="0"/>
              </a:rPr>
              <a:t>)</a:t>
            </a:r>
            <a:endParaRPr lang="en-US" sz="3600">
              <a:solidFill>
                <a:schemeClr val="tx2"/>
              </a:solidFill>
              <a:latin typeface="Arial" charset="0"/>
            </a:endParaRPr>
          </a:p>
        </p:txBody>
      </p:sp>
      <p:sp>
        <p:nvSpPr>
          <p:cNvPr id="204808" name="Text Box 8"/>
          <p:cNvSpPr txBox="1">
            <a:spLocks noChangeArrowheads="1"/>
          </p:cNvSpPr>
          <p:nvPr/>
        </p:nvSpPr>
        <p:spPr bwMode="auto">
          <a:xfrm>
            <a:off x="228600" y="5257800"/>
            <a:ext cx="8229600" cy="1554163"/>
          </a:xfrm>
          <a:prstGeom prst="rect">
            <a:avLst/>
          </a:prstGeom>
          <a:solidFill>
            <a:srgbClr val="FFFFCC"/>
          </a:solidFill>
          <a:ln w="9525">
            <a:noFill/>
            <a:miter lim="800000"/>
            <a:headEnd/>
            <a:tailEnd/>
          </a:ln>
          <a:effectLst/>
        </p:spPr>
        <p:txBody>
          <a:bodyPr>
            <a:prstTxWarp prst="textNoShape">
              <a:avLst/>
            </a:prstTxWarp>
            <a:spAutoFit/>
          </a:bodyPr>
          <a:lstStyle/>
          <a:p>
            <a:pPr eaLnBrk="1" hangingPunct="1">
              <a:spcBef>
                <a:spcPct val="50000"/>
              </a:spcBef>
              <a:buFont typeface="Times" charset="0"/>
              <a:buChar char="•"/>
            </a:pPr>
            <a:r>
              <a:rPr lang="en-US">
                <a:latin typeface="Times New Roman" charset="0"/>
              </a:rPr>
              <a:t> The mature stigmas do not hang freely but project out of the bracts. They are large, extended and feathery. </a:t>
            </a:r>
          </a:p>
          <a:p>
            <a:pPr eaLnBrk="1" hangingPunct="1">
              <a:spcBef>
                <a:spcPct val="50000"/>
              </a:spcBef>
              <a:buFont typeface="Times" charset="0"/>
              <a:buChar char="•"/>
            </a:pPr>
            <a:r>
              <a:rPr lang="en-US">
                <a:latin typeface="Times New Roman" charset="0"/>
              </a:rPr>
              <a:t> </a:t>
            </a:r>
            <a:r>
              <a:rPr lang="en-US" sz="2400">
                <a:latin typeface="Arial" charset="0"/>
              </a:rPr>
              <a:t>Thus, they provide a large surface area to receive any pollen that is floating around in the wind.</a:t>
            </a:r>
          </a:p>
        </p:txBody>
      </p:sp>
      <p:pic>
        <p:nvPicPr>
          <p:cNvPr id="204809" name="Picture 9"/>
          <p:cNvPicPr>
            <a:picLocks noChangeAspect="1" noChangeArrowheads="1"/>
          </p:cNvPicPr>
          <p:nvPr/>
        </p:nvPicPr>
        <p:blipFill>
          <a:blip r:embed="rId4"/>
          <a:srcRect/>
          <a:stretch>
            <a:fillRect/>
          </a:stretch>
        </p:blipFill>
        <p:spPr bwMode="auto">
          <a:xfrm>
            <a:off x="2209800" y="1371600"/>
            <a:ext cx="4267200" cy="3602038"/>
          </a:xfrm>
          <a:prstGeom prst="rect">
            <a:avLst/>
          </a:prstGeom>
          <a:noFill/>
          <a:ln w="9525">
            <a:noFill/>
            <a:miter lim="800000"/>
            <a:headEnd/>
            <a:tailEnd/>
          </a:ln>
          <a:effectLst/>
        </p:spPr>
      </p:pic>
      <p:sp>
        <p:nvSpPr>
          <p:cNvPr id="204810" name="Line 10"/>
          <p:cNvSpPr>
            <a:spLocks noChangeShapeType="1"/>
          </p:cNvSpPr>
          <p:nvPr/>
        </p:nvSpPr>
        <p:spPr bwMode="auto">
          <a:xfrm flipV="1">
            <a:off x="2895600" y="3886200"/>
            <a:ext cx="1143000" cy="457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4811" name="Text Box 11"/>
          <p:cNvSpPr txBox="1">
            <a:spLocks noChangeArrowheads="1"/>
          </p:cNvSpPr>
          <p:nvPr/>
        </p:nvSpPr>
        <p:spPr bwMode="auto">
          <a:xfrm>
            <a:off x="2057400" y="4191000"/>
            <a:ext cx="9906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lodicule</a:t>
            </a:r>
          </a:p>
        </p:txBody>
      </p:sp>
      <p:sp>
        <p:nvSpPr>
          <p:cNvPr id="204812" name="Line 12"/>
          <p:cNvSpPr>
            <a:spLocks noChangeShapeType="1"/>
          </p:cNvSpPr>
          <p:nvPr/>
        </p:nvSpPr>
        <p:spPr bwMode="auto">
          <a:xfrm>
            <a:off x="5486400" y="4038600"/>
            <a:ext cx="533400" cy="457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4813" name="Line 13"/>
          <p:cNvSpPr>
            <a:spLocks noChangeShapeType="1"/>
          </p:cNvSpPr>
          <p:nvPr/>
        </p:nvSpPr>
        <p:spPr bwMode="auto">
          <a:xfrm>
            <a:off x="5638800" y="2362200"/>
            <a:ext cx="1219200" cy="381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4814" name="Text Box 14"/>
          <p:cNvSpPr txBox="1">
            <a:spLocks noChangeArrowheads="1"/>
          </p:cNvSpPr>
          <p:nvPr/>
        </p:nvSpPr>
        <p:spPr bwMode="auto">
          <a:xfrm>
            <a:off x="3124200" y="4724400"/>
            <a:ext cx="1219200" cy="5810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flowering bract (scale)</a:t>
            </a:r>
          </a:p>
        </p:txBody>
      </p:sp>
      <p:sp>
        <p:nvSpPr>
          <p:cNvPr id="204815" name="Text Box 15"/>
          <p:cNvSpPr txBox="1">
            <a:spLocks noChangeArrowheads="1"/>
          </p:cNvSpPr>
          <p:nvPr/>
        </p:nvSpPr>
        <p:spPr bwMode="auto">
          <a:xfrm>
            <a:off x="6858000" y="2559050"/>
            <a:ext cx="1600200" cy="82550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feathery stigmas hanging out of the bracts</a:t>
            </a:r>
          </a:p>
        </p:txBody>
      </p:sp>
      <p:sp>
        <p:nvSpPr>
          <p:cNvPr id="204816" name="Line 16"/>
          <p:cNvSpPr>
            <a:spLocks noChangeShapeType="1"/>
          </p:cNvSpPr>
          <p:nvPr/>
        </p:nvSpPr>
        <p:spPr bwMode="auto">
          <a:xfrm flipH="1" flipV="1">
            <a:off x="3733800" y="2057400"/>
            <a:ext cx="533400" cy="381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4817" name="Text Box 17"/>
          <p:cNvSpPr txBox="1">
            <a:spLocks noChangeArrowheads="1"/>
          </p:cNvSpPr>
          <p:nvPr/>
        </p:nvSpPr>
        <p:spPr bwMode="auto">
          <a:xfrm>
            <a:off x="3048000" y="1828800"/>
            <a:ext cx="838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anther</a:t>
            </a:r>
          </a:p>
        </p:txBody>
      </p:sp>
      <p:sp>
        <p:nvSpPr>
          <p:cNvPr id="204818" name="Line 18"/>
          <p:cNvSpPr>
            <a:spLocks noChangeShapeType="1"/>
          </p:cNvSpPr>
          <p:nvPr/>
        </p:nvSpPr>
        <p:spPr bwMode="auto">
          <a:xfrm>
            <a:off x="5029200" y="1905000"/>
            <a:ext cx="1828800" cy="838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4819" name="Text Box 19"/>
          <p:cNvSpPr txBox="1">
            <a:spLocks noChangeArrowheads="1"/>
          </p:cNvSpPr>
          <p:nvPr/>
        </p:nvSpPr>
        <p:spPr bwMode="auto">
          <a:xfrm>
            <a:off x="6019800" y="4343400"/>
            <a:ext cx="1447800" cy="5810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non-flowering bract (scale)</a:t>
            </a:r>
          </a:p>
        </p:txBody>
      </p:sp>
      <p:sp>
        <p:nvSpPr>
          <p:cNvPr id="204820" name="Line 20"/>
          <p:cNvSpPr>
            <a:spLocks noChangeShapeType="1"/>
          </p:cNvSpPr>
          <p:nvPr/>
        </p:nvSpPr>
        <p:spPr bwMode="auto">
          <a:xfrm flipH="1">
            <a:off x="3657600" y="4114800"/>
            <a:ext cx="60960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04821" name="Line 21"/>
          <p:cNvSpPr>
            <a:spLocks noChangeShapeType="1"/>
          </p:cNvSpPr>
          <p:nvPr/>
        </p:nvSpPr>
        <p:spPr bwMode="auto">
          <a:xfrm>
            <a:off x="5715000" y="2971800"/>
            <a:ext cx="1143000" cy="533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04822" name="Text Box 22"/>
          <p:cNvSpPr txBox="1">
            <a:spLocks noChangeArrowheads="1"/>
          </p:cNvSpPr>
          <p:nvPr/>
        </p:nvSpPr>
        <p:spPr bwMode="auto">
          <a:xfrm>
            <a:off x="6858000" y="3352800"/>
            <a:ext cx="1600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filament</a:t>
            </a:r>
          </a:p>
        </p:txBody>
      </p:sp>
      <p:sp>
        <p:nvSpPr>
          <p:cNvPr id="204823" name="Line 23"/>
          <p:cNvSpPr>
            <a:spLocks noChangeShapeType="1"/>
          </p:cNvSpPr>
          <p:nvPr/>
        </p:nvSpPr>
        <p:spPr bwMode="auto">
          <a:xfrm flipH="1">
            <a:off x="2590800" y="2362200"/>
            <a:ext cx="762000" cy="914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04824" name="Line 24"/>
          <p:cNvSpPr>
            <a:spLocks noChangeShapeType="1"/>
          </p:cNvSpPr>
          <p:nvPr/>
        </p:nvSpPr>
        <p:spPr bwMode="auto">
          <a:xfrm flipH="1" flipV="1">
            <a:off x="2590800" y="3276600"/>
            <a:ext cx="76200" cy="76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04825" name="Line 25"/>
          <p:cNvSpPr>
            <a:spLocks noChangeShapeType="1"/>
          </p:cNvSpPr>
          <p:nvPr/>
        </p:nvSpPr>
        <p:spPr bwMode="auto">
          <a:xfrm>
            <a:off x="2590800" y="2438400"/>
            <a:ext cx="381000" cy="381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04826" name="Line 26"/>
          <p:cNvSpPr>
            <a:spLocks noChangeShapeType="1"/>
          </p:cNvSpPr>
          <p:nvPr/>
        </p:nvSpPr>
        <p:spPr bwMode="auto">
          <a:xfrm>
            <a:off x="3352800" y="2362200"/>
            <a:ext cx="76200" cy="76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04827" name="Text Box 27"/>
          <p:cNvSpPr txBox="1">
            <a:spLocks noChangeArrowheads="1"/>
          </p:cNvSpPr>
          <p:nvPr/>
        </p:nvSpPr>
        <p:spPr bwMode="auto">
          <a:xfrm>
            <a:off x="990600" y="2209800"/>
            <a:ext cx="1905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lower male flower</a:t>
            </a:r>
          </a:p>
        </p:txBody>
      </p:sp>
      <p:sp>
        <p:nvSpPr>
          <p:cNvPr id="204828" name="Line 28"/>
          <p:cNvSpPr>
            <a:spLocks noChangeShapeType="1"/>
          </p:cNvSpPr>
          <p:nvPr/>
        </p:nvSpPr>
        <p:spPr bwMode="auto">
          <a:xfrm>
            <a:off x="4876800" y="1143000"/>
            <a:ext cx="1447800" cy="762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04829" name="Line 29"/>
          <p:cNvSpPr>
            <a:spLocks noChangeShapeType="1"/>
          </p:cNvSpPr>
          <p:nvPr/>
        </p:nvSpPr>
        <p:spPr bwMode="auto">
          <a:xfrm flipH="1">
            <a:off x="5562600" y="1371600"/>
            <a:ext cx="762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04830" name="Line 30"/>
          <p:cNvSpPr>
            <a:spLocks noChangeShapeType="1"/>
          </p:cNvSpPr>
          <p:nvPr/>
        </p:nvSpPr>
        <p:spPr bwMode="auto">
          <a:xfrm flipH="1">
            <a:off x="6248400" y="1905000"/>
            <a:ext cx="762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04831" name="Line 31"/>
          <p:cNvSpPr>
            <a:spLocks noChangeShapeType="1"/>
          </p:cNvSpPr>
          <p:nvPr/>
        </p:nvSpPr>
        <p:spPr bwMode="auto">
          <a:xfrm flipH="1">
            <a:off x="4800600" y="1143000"/>
            <a:ext cx="76200" cy="152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04832" name="Text Box 32"/>
          <p:cNvSpPr txBox="1">
            <a:spLocks noChangeArrowheads="1"/>
          </p:cNvSpPr>
          <p:nvPr/>
        </p:nvSpPr>
        <p:spPr bwMode="auto">
          <a:xfrm>
            <a:off x="5638800" y="1143000"/>
            <a:ext cx="2286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upper bisexual flower</a:t>
            </a:r>
          </a:p>
        </p:txBody>
      </p:sp>
      <p:sp>
        <p:nvSpPr>
          <p:cNvPr id="204833" name="Line 33"/>
          <p:cNvSpPr>
            <a:spLocks noChangeShapeType="1"/>
          </p:cNvSpPr>
          <p:nvPr/>
        </p:nvSpPr>
        <p:spPr bwMode="auto">
          <a:xfrm rot="-413772">
            <a:off x="3884613" y="1293813"/>
            <a:ext cx="1449387" cy="455612"/>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04834" name="Text Box 34"/>
          <p:cNvSpPr txBox="1">
            <a:spLocks noChangeArrowheads="1"/>
          </p:cNvSpPr>
          <p:nvPr/>
        </p:nvSpPr>
        <p:spPr bwMode="auto">
          <a:xfrm>
            <a:off x="3200400" y="1066800"/>
            <a:ext cx="13716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pollen grains</a:t>
            </a:r>
          </a:p>
        </p:txBody>
      </p:sp>
      <p:sp>
        <p:nvSpPr>
          <p:cNvPr id="204835" name="Line 35"/>
          <p:cNvSpPr>
            <a:spLocks noChangeShapeType="1"/>
          </p:cNvSpPr>
          <p:nvPr/>
        </p:nvSpPr>
        <p:spPr bwMode="auto">
          <a:xfrm rot="-2070">
            <a:off x="3810000" y="1371600"/>
            <a:ext cx="1069975" cy="161925"/>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7698" name="Picture 2"/>
          <p:cNvPicPr>
            <a:picLocks noChangeAspect="1" noChangeArrowheads="1"/>
          </p:cNvPicPr>
          <p:nvPr/>
        </p:nvPicPr>
        <p:blipFill>
          <a:blip r:embed="rId3"/>
          <a:srcRect/>
          <a:stretch>
            <a:fillRect/>
          </a:stretch>
        </p:blipFill>
        <p:spPr bwMode="auto">
          <a:xfrm>
            <a:off x="7270750" y="228600"/>
            <a:ext cx="1568450" cy="274638"/>
          </a:xfrm>
          <a:prstGeom prst="rect">
            <a:avLst/>
          </a:prstGeom>
          <a:noFill/>
          <a:ln w="9525">
            <a:noFill/>
            <a:miter lim="800000"/>
            <a:headEnd/>
            <a:tailEnd/>
          </a:ln>
        </p:spPr>
      </p:pic>
      <p:sp>
        <p:nvSpPr>
          <p:cNvPr id="157699" name="Rectangle 3"/>
          <p:cNvSpPr>
            <a:spLocks noChangeArrowheads="1"/>
          </p:cNvSpPr>
          <p:nvPr/>
        </p:nvSpPr>
        <p:spPr bwMode="auto">
          <a:xfrm>
            <a:off x="0" y="6400800"/>
            <a:ext cx="9144000" cy="457200"/>
          </a:xfrm>
          <a:prstGeom prst="rect">
            <a:avLst/>
          </a:prstGeom>
          <a:solidFill>
            <a:srgbClr val="EAEBE4"/>
          </a:solidFill>
          <a:ln w="9525">
            <a:noFill/>
            <a:miter lim="800000"/>
            <a:headEnd/>
            <a:tailEnd/>
          </a:ln>
          <a:effectLst/>
        </p:spPr>
        <p:txBody>
          <a:bodyPr wrap="none" anchor="ctr">
            <a:prstTxWarp prst="textNoShape">
              <a:avLst/>
            </a:prstTxWarp>
          </a:bodyPr>
          <a:lstStyle/>
          <a:p>
            <a:pPr algn="ctr" eaLnBrk="1" hangingPunct="1"/>
            <a:endParaRPr kumimoji="1" lang="en-US" sz="2400">
              <a:latin typeface="Times New Roman" charset="0"/>
            </a:endParaRPr>
          </a:p>
        </p:txBody>
      </p:sp>
      <p:sp>
        <p:nvSpPr>
          <p:cNvPr id="157700" name="Rectangle 4"/>
          <p:cNvSpPr>
            <a:spLocks noChangeArrowheads="1"/>
          </p:cNvSpPr>
          <p:nvPr/>
        </p:nvSpPr>
        <p:spPr bwMode="auto">
          <a:xfrm>
            <a:off x="152400" y="6477000"/>
            <a:ext cx="5943600" cy="152400"/>
          </a:xfrm>
          <a:prstGeom prst="rect">
            <a:avLst/>
          </a:prstGeom>
          <a:noFill/>
          <a:ln w="9525">
            <a:noFill/>
            <a:miter lim="800000"/>
            <a:headEnd/>
            <a:tailEnd/>
          </a:ln>
          <a:effectLst/>
        </p:spPr>
        <p:txBody>
          <a:bodyPr lIns="0" tIns="0" rIns="0" bIns="0">
            <a:prstTxWarp prst="textNoShape">
              <a:avLst/>
            </a:prstTxWarp>
          </a:bodyPr>
          <a:lstStyle/>
          <a:p>
            <a:pPr eaLnBrk="1" hangingPunct="1">
              <a:lnSpc>
                <a:spcPct val="90000"/>
              </a:lnSpc>
            </a:pPr>
            <a:r>
              <a:rPr kumimoji="1" lang="en-US" sz="900" b="1">
                <a:solidFill>
                  <a:srgbClr val="3F3F2C"/>
                </a:solidFill>
              </a:rPr>
              <a:t>Copyright </a:t>
            </a:r>
            <a:r>
              <a:rPr kumimoji="1" lang="en-US" sz="900" b="1">
                <a:solidFill>
                  <a:srgbClr val="3F3F2C"/>
                </a:solidFill>
              </a:rPr>
              <a:t>© 2006-2011 Marshall Cavendish International (Singapore) Pte. Ltd. </a:t>
            </a:r>
          </a:p>
        </p:txBody>
      </p:sp>
      <p:sp>
        <p:nvSpPr>
          <p:cNvPr id="157701" name="Line 5"/>
          <p:cNvSpPr>
            <a:spLocks noChangeShapeType="1"/>
          </p:cNvSpPr>
          <p:nvPr/>
        </p:nvSpPr>
        <p:spPr bwMode="auto">
          <a:xfrm>
            <a:off x="4648200" y="2133600"/>
            <a:ext cx="0" cy="152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57702" name="Line 6"/>
          <p:cNvSpPr>
            <a:spLocks noChangeShapeType="1"/>
          </p:cNvSpPr>
          <p:nvPr/>
        </p:nvSpPr>
        <p:spPr bwMode="auto">
          <a:xfrm flipV="1">
            <a:off x="8610600" y="2286000"/>
            <a:ext cx="0" cy="152400"/>
          </a:xfrm>
          <a:prstGeom prst="line">
            <a:avLst/>
          </a:prstGeom>
          <a:noFill/>
          <a:ln w="9525">
            <a:solidFill>
              <a:schemeClr val="tx1"/>
            </a:solidFill>
            <a:round/>
            <a:headEnd/>
            <a:tailEnd/>
          </a:ln>
          <a:effectLst/>
        </p:spPr>
        <p:txBody>
          <a:bodyPr>
            <a:prstTxWarp prst="textNoShape">
              <a:avLst/>
            </a:prstTxWarp>
          </a:bodyPr>
          <a:lstStyle/>
          <a:p>
            <a:endParaRPr lang="en-US"/>
          </a:p>
        </p:txBody>
      </p:sp>
      <p:pic>
        <p:nvPicPr>
          <p:cNvPr id="157703" name="Picture 7"/>
          <p:cNvPicPr>
            <a:picLocks noChangeAspect="1" noChangeArrowheads="1"/>
          </p:cNvPicPr>
          <p:nvPr/>
        </p:nvPicPr>
        <p:blipFill>
          <a:blip r:embed="rId4"/>
          <a:srcRect/>
          <a:stretch>
            <a:fillRect/>
          </a:stretch>
        </p:blipFill>
        <p:spPr bwMode="auto">
          <a:xfrm>
            <a:off x="457200" y="2536825"/>
            <a:ext cx="8382000" cy="2392363"/>
          </a:xfrm>
          <a:prstGeom prst="rect">
            <a:avLst/>
          </a:prstGeom>
          <a:noFill/>
        </p:spPr>
      </p:pic>
      <p:sp>
        <p:nvSpPr>
          <p:cNvPr id="157704" name="Line 8"/>
          <p:cNvSpPr>
            <a:spLocks noChangeShapeType="1"/>
          </p:cNvSpPr>
          <p:nvPr/>
        </p:nvSpPr>
        <p:spPr bwMode="auto">
          <a:xfrm>
            <a:off x="4648200" y="1828800"/>
            <a:ext cx="0" cy="381000"/>
          </a:xfrm>
          <a:prstGeom prst="line">
            <a:avLst/>
          </a:prstGeom>
          <a:noFill/>
          <a:ln w="19050">
            <a:solidFill>
              <a:srgbClr val="FF6600"/>
            </a:solidFill>
            <a:round/>
            <a:headEnd/>
            <a:tailEnd/>
          </a:ln>
          <a:effectLst/>
        </p:spPr>
        <p:txBody>
          <a:bodyPr>
            <a:prstTxWarp prst="textNoShape">
              <a:avLst/>
            </a:prstTxWarp>
          </a:bodyPr>
          <a:lstStyle/>
          <a:p>
            <a:endParaRPr lang="en-US"/>
          </a:p>
        </p:txBody>
      </p:sp>
      <p:sp>
        <p:nvSpPr>
          <p:cNvPr id="157705" name="AutoShape 9"/>
          <p:cNvSpPr>
            <a:spLocks noChangeArrowheads="1"/>
          </p:cNvSpPr>
          <p:nvPr/>
        </p:nvSpPr>
        <p:spPr bwMode="auto">
          <a:xfrm>
            <a:off x="2813050" y="1143000"/>
            <a:ext cx="3670300" cy="865188"/>
          </a:xfrm>
          <a:prstGeom prst="roundRect">
            <a:avLst>
              <a:gd name="adj" fmla="val 16667"/>
            </a:avLst>
          </a:prstGeom>
          <a:solidFill>
            <a:srgbClr val="FFFFCC"/>
          </a:solidFill>
          <a:ln w="9525">
            <a:solidFill>
              <a:srgbClr val="FF6600"/>
            </a:solidFill>
            <a:round/>
            <a:headEnd/>
            <a:tailEnd/>
          </a:ln>
          <a:effectLst/>
        </p:spPr>
        <p:txBody>
          <a:bodyPr anchor="ctr">
            <a:prstTxWarp prst="textNoShape">
              <a:avLst/>
            </a:prstTxWarp>
            <a:spAutoFit/>
          </a:bodyPr>
          <a:lstStyle/>
          <a:p>
            <a:pPr eaLnBrk="1" hangingPunct="1">
              <a:spcBef>
                <a:spcPct val="50000"/>
              </a:spcBef>
            </a:pPr>
            <a:r>
              <a:rPr lang="en-US" b="1">
                <a:solidFill>
                  <a:srgbClr val="FF6600"/>
                </a:solidFill>
                <a:latin typeface="Arial" charset="0"/>
              </a:rPr>
              <a:t>Pistil</a:t>
            </a:r>
            <a:endParaRPr lang="en-US" sz="1600" b="1">
              <a:solidFill>
                <a:srgbClr val="FF6600"/>
              </a:solidFill>
              <a:latin typeface="Arial" charset="0"/>
            </a:endParaRPr>
          </a:p>
          <a:p>
            <a:pPr eaLnBrk="1" hangingPunct="1">
              <a:spcBef>
                <a:spcPct val="50000"/>
              </a:spcBef>
            </a:pPr>
            <a:r>
              <a:rPr lang="en-US">
                <a:latin typeface="Times New Roman" charset="0"/>
              </a:rPr>
              <a:t>The pistil consists of a single carpel.</a:t>
            </a:r>
            <a:endParaRPr lang="en-US" sz="1600">
              <a:latin typeface="Times New Roman" charset="0"/>
            </a:endParaRPr>
          </a:p>
        </p:txBody>
      </p:sp>
      <p:sp>
        <p:nvSpPr>
          <p:cNvPr id="157706" name="Line 10"/>
          <p:cNvSpPr>
            <a:spLocks noChangeShapeType="1"/>
          </p:cNvSpPr>
          <p:nvPr/>
        </p:nvSpPr>
        <p:spPr bwMode="auto">
          <a:xfrm>
            <a:off x="609600" y="2286000"/>
            <a:ext cx="80010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57707" name="Rectangle 11"/>
          <p:cNvSpPr>
            <a:spLocks noChangeArrowheads="1"/>
          </p:cNvSpPr>
          <p:nvPr/>
        </p:nvSpPr>
        <p:spPr bwMode="auto">
          <a:xfrm>
            <a:off x="7086600" y="6477000"/>
            <a:ext cx="11430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B9A12604-BBCA-A24A-BB03-6911E544222E}" type="datetime3">
              <a:rPr kumimoji="1" lang="en-US" sz="800" b="1">
                <a:solidFill>
                  <a:srgbClr val="3F3F2C"/>
                </a:solidFill>
              </a:rPr>
              <a:pPr algn="r" eaLnBrk="1" hangingPunct="1"/>
              <a:t>January 16, 10</a:t>
            </a:fld>
            <a:endParaRPr kumimoji="1" lang="en-US" sz="800" b="1">
              <a:solidFill>
                <a:srgbClr val="3F3F2C"/>
              </a:solidFill>
              <a:latin typeface="Times New Roman" charset="0"/>
            </a:endParaRPr>
          </a:p>
        </p:txBody>
      </p:sp>
      <p:sp>
        <p:nvSpPr>
          <p:cNvPr id="157708" name="Rectangle 12"/>
          <p:cNvSpPr>
            <a:spLocks noChangeArrowheads="1"/>
          </p:cNvSpPr>
          <p:nvPr/>
        </p:nvSpPr>
        <p:spPr bwMode="auto">
          <a:xfrm>
            <a:off x="8534400" y="6477000"/>
            <a:ext cx="3048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D38A0688-E4CD-264F-956D-C79523A9BFBA}" type="slidenum">
              <a:rPr kumimoji="1" lang="en-US" sz="900">
                <a:solidFill>
                  <a:srgbClr val="3F3F2C"/>
                </a:solidFill>
              </a:rPr>
              <a:pPr algn="r" eaLnBrk="1" hangingPunct="1"/>
              <a:t>3</a:t>
            </a:fld>
            <a:endParaRPr kumimoji="1" lang="en-US" sz="1400">
              <a:latin typeface="Arial" charset="0"/>
            </a:endParaRPr>
          </a:p>
        </p:txBody>
      </p:sp>
      <p:sp>
        <p:nvSpPr>
          <p:cNvPr id="157709" name="AutoShape 13"/>
          <p:cNvSpPr>
            <a:spLocks noChangeArrowheads="1"/>
          </p:cNvSpPr>
          <p:nvPr/>
        </p:nvSpPr>
        <p:spPr bwMode="auto">
          <a:xfrm>
            <a:off x="5867400" y="4173538"/>
            <a:ext cx="2514600" cy="1962150"/>
          </a:xfrm>
          <a:prstGeom prst="roundRect">
            <a:avLst>
              <a:gd name="adj" fmla="val 16667"/>
            </a:avLst>
          </a:prstGeom>
          <a:solidFill>
            <a:srgbClr val="FFFFCC"/>
          </a:solidFill>
          <a:ln w="9525">
            <a:solidFill>
              <a:srgbClr val="FF6600"/>
            </a:solidFill>
            <a:round/>
            <a:headEnd/>
            <a:tailEnd/>
          </a:ln>
          <a:effectLst/>
        </p:spPr>
        <p:txBody>
          <a:bodyPr anchor="ctr">
            <a:prstTxWarp prst="textNoShape">
              <a:avLst/>
            </a:prstTxWarp>
            <a:spAutoFit/>
          </a:bodyPr>
          <a:lstStyle/>
          <a:p>
            <a:pPr eaLnBrk="1" hangingPunct="1">
              <a:spcBef>
                <a:spcPct val="50000"/>
              </a:spcBef>
            </a:pPr>
            <a:r>
              <a:rPr lang="en-US" sz="2000" b="1">
                <a:solidFill>
                  <a:srgbClr val="FF6600"/>
                </a:solidFill>
                <a:latin typeface="Arial" charset="0"/>
              </a:rPr>
              <a:t>Ovary</a:t>
            </a:r>
            <a:endParaRPr lang="en-US" sz="2000">
              <a:latin typeface="Arial" charset="0"/>
            </a:endParaRPr>
          </a:p>
          <a:p>
            <a:pPr eaLnBrk="1" hangingPunct="1">
              <a:spcBef>
                <a:spcPct val="50000"/>
              </a:spcBef>
            </a:pPr>
            <a:r>
              <a:rPr lang="en-US" sz="2000">
                <a:latin typeface="Arial" charset="0"/>
              </a:rPr>
              <a:t>The ovary is long and narrow with a single row of ovules.</a:t>
            </a:r>
          </a:p>
        </p:txBody>
      </p:sp>
      <p:sp>
        <p:nvSpPr>
          <p:cNvPr id="157710" name="Line 14"/>
          <p:cNvSpPr>
            <a:spLocks noChangeShapeType="1"/>
          </p:cNvSpPr>
          <p:nvPr/>
        </p:nvSpPr>
        <p:spPr bwMode="auto">
          <a:xfrm flipV="1">
            <a:off x="609600" y="2286000"/>
            <a:ext cx="0" cy="152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57711" name="AutoShape 15"/>
          <p:cNvSpPr>
            <a:spLocks noChangeArrowheads="1"/>
          </p:cNvSpPr>
          <p:nvPr/>
        </p:nvSpPr>
        <p:spPr bwMode="auto">
          <a:xfrm>
            <a:off x="609600" y="4264025"/>
            <a:ext cx="2362200" cy="1778000"/>
          </a:xfrm>
          <a:prstGeom prst="roundRect">
            <a:avLst>
              <a:gd name="adj" fmla="val 16667"/>
            </a:avLst>
          </a:prstGeom>
          <a:solidFill>
            <a:srgbClr val="FFFFCC"/>
          </a:solidFill>
          <a:ln w="9525">
            <a:solidFill>
              <a:srgbClr val="FF6600"/>
            </a:solidFill>
            <a:round/>
            <a:headEnd/>
            <a:tailEnd/>
          </a:ln>
          <a:effectLst/>
        </p:spPr>
        <p:txBody>
          <a:bodyPr anchor="ctr">
            <a:prstTxWarp prst="textNoShape">
              <a:avLst/>
            </a:prstTxWarp>
            <a:spAutoFit/>
          </a:bodyPr>
          <a:lstStyle/>
          <a:p>
            <a:pPr eaLnBrk="1" hangingPunct="1">
              <a:spcBef>
                <a:spcPct val="50000"/>
              </a:spcBef>
            </a:pPr>
            <a:r>
              <a:rPr lang="en-US" b="1">
                <a:solidFill>
                  <a:srgbClr val="FF6600"/>
                </a:solidFill>
                <a:latin typeface="Arial" charset="0"/>
              </a:rPr>
              <a:t>Stigma</a:t>
            </a:r>
            <a:endParaRPr lang="en-US" sz="1600" b="1">
              <a:solidFill>
                <a:srgbClr val="FF6600"/>
              </a:solidFill>
              <a:latin typeface="Arial" charset="0"/>
            </a:endParaRPr>
          </a:p>
          <a:p>
            <a:pPr eaLnBrk="1" hangingPunct="1">
              <a:spcBef>
                <a:spcPct val="50000"/>
              </a:spcBef>
            </a:pPr>
            <a:r>
              <a:rPr lang="en-US">
                <a:latin typeface="Times New Roman" charset="0"/>
              </a:rPr>
              <a:t>The stigma is small and compact. It is located at the end of the style.</a:t>
            </a:r>
            <a:endParaRPr lang="en-US" sz="1600" b="1">
              <a:solidFill>
                <a:srgbClr val="FF6600"/>
              </a:solidFill>
              <a:latin typeface="Arial" charset="0"/>
            </a:endParaRPr>
          </a:p>
        </p:txBody>
      </p:sp>
      <p:sp>
        <p:nvSpPr>
          <p:cNvPr id="157712" name="Line 16"/>
          <p:cNvSpPr>
            <a:spLocks noChangeShapeType="1"/>
          </p:cNvSpPr>
          <p:nvPr/>
        </p:nvSpPr>
        <p:spPr bwMode="auto">
          <a:xfrm>
            <a:off x="1219200" y="3505200"/>
            <a:ext cx="533400" cy="762000"/>
          </a:xfrm>
          <a:prstGeom prst="line">
            <a:avLst/>
          </a:prstGeom>
          <a:noFill/>
          <a:ln w="19050">
            <a:solidFill>
              <a:srgbClr val="FF6600"/>
            </a:solidFill>
            <a:round/>
            <a:headEnd/>
            <a:tailEnd/>
          </a:ln>
          <a:effectLst/>
        </p:spPr>
        <p:txBody>
          <a:bodyPr>
            <a:prstTxWarp prst="textNoShape">
              <a:avLst/>
            </a:prstTxWarp>
          </a:bodyPr>
          <a:lstStyle/>
          <a:p>
            <a:endParaRPr lang="en-US"/>
          </a:p>
        </p:txBody>
      </p:sp>
      <p:sp>
        <p:nvSpPr>
          <p:cNvPr id="157713" name="AutoShape 17"/>
          <p:cNvSpPr>
            <a:spLocks noChangeArrowheads="1"/>
          </p:cNvSpPr>
          <p:nvPr/>
        </p:nvSpPr>
        <p:spPr bwMode="auto">
          <a:xfrm>
            <a:off x="3352800" y="4267200"/>
            <a:ext cx="1597025" cy="1762125"/>
          </a:xfrm>
          <a:prstGeom prst="roundRect">
            <a:avLst>
              <a:gd name="adj" fmla="val 16667"/>
            </a:avLst>
          </a:prstGeom>
          <a:solidFill>
            <a:srgbClr val="FFFFCC"/>
          </a:solidFill>
          <a:ln w="9525">
            <a:solidFill>
              <a:srgbClr val="FF6600"/>
            </a:solidFill>
            <a:round/>
            <a:headEnd/>
            <a:tailEnd/>
          </a:ln>
          <a:effectLst/>
        </p:spPr>
        <p:txBody>
          <a:bodyPr anchor="ctr">
            <a:prstTxWarp prst="textNoShape">
              <a:avLst/>
            </a:prstTxWarp>
            <a:spAutoFit/>
          </a:bodyPr>
          <a:lstStyle/>
          <a:p>
            <a:pPr eaLnBrk="1" hangingPunct="1">
              <a:spcBef>
                <a:spcPct val="50000"/>
              </a:spcBef>
            </a:pPr>
            <a:r>
              <a:rPr lang="en-US" b="1">
                <a:solidFill>
                  <a:srgbClr val="FF6600"/>
                </a:solidFill>
                <a:latin typeface="Arial" charset="0"/>
              </a:rPr>
              <a:t>Style</a:t>
            </a:r>
            <a:endParaRPr lang="en-US" sz="1600" b="1">
              <a:solidFill>
                <a:srgbClr val="FF6600"/>
              </a:solidFill>
              <a:latin typeface="Arial" charset="0"/>
            </a:endParaRPr>
          </a:p>
          <a:p>
            <a:pPr eaLnBrk="1" hangingPunct="1">
              <a:spcBef>
                <a:spcPct val="50000"/>
              </a:spcBef>
            </a:pPr>
            <a:r>
              <a:rPr lang="en-US">
                <a:latin typeface="Times New Roman" charset="0"/>
              </a:rPr>
              <a:t>The style is a long, curved, hairy structure.</a:t>
            </a:r>
            <a:endParaRPr lang="en-US" sz="1600" b="1">
              <a:solidFill>
                <a:srgbClr val="FF6600"/>
              </a:solidFill>
              <a:latin typeface="Arial" charset="0"/>
            </a:endParaRPr>
          </a:p>
        </p:txBody>
      </p:sp>
      <p:sp>
        <p:nvSpPr>
          <p:cNvPr id="157714" name="Line 18"/>
          <p:cNvSpPr>
            <a:spLocks noChangeShapeType="1"/>
          </p:cNvSpPr>
          <p:nvPr/>
        </p:nvSpPr>
        <p:spPr bwMode="auto">
          <a:xfrm flipV="1">
            <a:off x="7086600" y="3886200"/>
            <a:ext cx="381000" cy="381000"/>
          </a:xfrm>
          <a:prstGeom prst="line">
            <a:avLst/>
          </a:prstGeom>
          <a:noFill/>
          <a:ln w="19050">
            <a:solidFill>
              <a:srgbClr val="FF6600"/>
            </a:solidFill>
            <a:round/>
            <a:headEnd/>
            <a:tailEnd/>
          </a:ln>
          <a:effectLst/>
        </p:spPr>
        <p:txBody>
          <a:bodyPr>
            <a:prstTxWarp prst="textNoShape">
              <a:avLst/>
            </a:prstTxWarp>
          </a:bodyPr>
          <a:lstStyle/>
          <a:p>
            <a:endParaRPr lang="en-US"/>
          </a:p>
        </p:txBody>
      </p:sp>
      <p:sp>
        <p:nvSpPr>
          <p:cNvPr id="157715" name="Text Box 19"/>
          <p:cNvSpPr txBox="1">
            <a:spLocks noChangeArrowheads="1"/>
          </p:cNvSpPr>
          <p:nvPr/>
        </p:nvSpPr>
        <p:spPr bwMode="auto">
          <a:xfrm>
            <a:off x="6705600" y="2743200"/>
            <a:ext cx="1828800" cy="6413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a:solidFill>
                  <a:srgbClr val="FF6600"/>
                </a:solidFill>
                <a:latin typeface="Times New Roman" charset="0"/>
              </a:rPr>
              <a:t>Section of the carpel of </a:t>
            </a:r>
            <a:r>
              <a:rPr lang="en-US" i="1">
                <a:solidFill>
                  <a:srgbClr val="FF6600"/>
                </a:solidFill>
                <a:latin typeface="Times New Roman" charset="0"/>
              </a:rPr>
              <a:t>Clitoria</a:t>
            </a:r>
            <a:endParaRPr lang="en-US" sz="1600">
              <a:latin typeface="Times New Roman" charset="0"/>
            </a:endParaRPr>
          </a:p>
        </p:txBody>
      </p:sp>
      <p:sp>
        <p:nvSpPr>
          <p:cNvPr id="157716" name="Line 20"/>
          <p:cNvSpPr>
            <a:spLocks noChangeShapeType="1"/>
          </p:cNvSpPr>
          <p:nvPr/>
        </p:nvSpPr>
        <p:spPr bwMode="auto">
          <a:xfrm flipH="1">
            <a:off x="5638800" y="3429000"/>
            <a:ext cx="457200" cy="6096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57717" name="Text Box 21"/>
          <p:cNvSpPr txBox="1">
            <a:spLocks noChangeArrowheads="1"/>
          </p:cNvSpPr>
          <p:nvPr/>
        </p:nvSpPr>
        <p:spPr bwMode="auto">
          <a:xfrm>
            <a:off x="5257800" y="4038600"/>
            <a:ext cx="838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ovule</a:t>
            </a:r>
          </a:p>
        </p:txBody>
      </p:sp>
      <p:sp>
        <p:nvSpPr>
          <p:cNvPr id="157718" name="Rectangle 22"/>
          <p:cNvSpPr>
            <a:spLocks noChangeArrowheads="1"/>
          </p:cNvSpPr>
          <p:nvPr/>
        </p:nvSpPr>
        <p:spPr bwMode="auto">
          <a:xfrm>
            <a:off x="1371600" y="228600"/>
            <a:ext cx="5867400" cy="609600"/>
          </a:xfrm>
          <a:prstGeom prst="rect">
            <a:avLst/>
          </a:prstGeom>
          <a:solidFill>
            <a:srgbClr val="FF9900"/>
          </a:solidFill>
          <a:ln w="9525">
            <a:solidFill>
              <a:schemeClr val="tx1"/>
            </a:solidFill>
            <a:miter lim="800000"/>
            <a:headEnd/>
            <a:tailEnd/>
          </a:ln>
          <a:effectLst/>
        </p:spPr>
        <p:txBody>
          <a:bodyPr lIns="0" tIns="0" rIns="0" bIns="0" anchor="b">
            <a:prstTxWarp prst="textNoShape">
              <a:avLst/>
            </a:prstTxWarp>
          </a:bodyPr>
          <a:lstStyle/>
          <a:p>
            <a:pPr algn="ctr" eaLnBrk="1" hangingPunct="1"/>
            <a:r>
              <a:rPr lang="en-US" sz="2800">
                <a:solidFill>
                  <a:schemeClr val="tx2"/>
                </a:solidFill>
                <a:latin typeface="Arial" charset="0"/>
              </a:rPr>
              <a:t>Stamens and Pistil of </a:t>
            </a:r>
            <a:r>
              <a:rPr lang="en-US" sz="2800" i="1">
                <a:solidFill>
                  <a:schemeClr val="tx2"/>
                </a:solidFill>
                <a:latin typeface="Arial" charset="0"/>
              </a:rPr>
              <a:t>Clitoria</a:t>
            </a:r>
          </a:p>
        </p:txBody>
      </p:sp>
      <p:sp>
        <p:nvSpPr>
          <p:cNvPr id="157719" name="Line 23"/>
          <p:cNvSpPr>
            <a:spLocks noChangeShapeType="1"/>
          </p:cNvSpPr>
          <p:nvPr/>
        </p:nvSpPr>
        <p:spPr bwMode="auto">
          <a:xfrm>
            <a:off x="2971800" y="3352800"/>
            <a:ext cx="1219200" cy="914400"/>
          </a:xfrm>
          <a:prstGeom prst="line">
            <a:avLst/>
          </a:prstGeom>
          <a:noFill/>
          <a:ln w="19050">
            <a:solidFill>
              <a:srgbClr val="FF6600"/>
            </a:solidFill>
            <a:round/>
            <a:headEnd/>
            <a:tailEn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endParaRPr lang="en-US"/>
          </a:p>
        </p:txBody>
      </p:sp>
      <p:sp>
        <p:nvSpPr>
          <p:cNvPr id="54275" name="Rectangle 3"/>
          <p:cNvSpPr>
            <a:spLocks noGrp="1" noChangeArrowheads="1"/>
          </p:cNvSpPr>
          <p:nvPr>
            <p:ph type="body" idx="1"/>
          </p:nvPr>
        </p:nvSpPr>
        <p:spPr/>
        <p:txBody>
          <a:bodyPr/>
          <a:lstStyle/>
          <a:p>
            <a:r>
              <a:rPr lang="en-US"/>
              <a:t>Refer to Table 16.1 on Characteristics of insect-pollinated and wind-pollinated flowers</a:t>
            </a:r>
          </a:p>
          <a:p>
            <a:pPr>
              <a:buFontTx/>
              <a:buNone/>
            </a:pP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6850" name="Picture 2" descr="2"/>
          <p:cNvPicPr>
            <a:picLocks noChangeAspect="1" noChangeArrowheads="1"/>
          </p:cNvPicPr>
          <p:nvPr/>
        </p:nvPicPr>
        <p:blipFill>
          <a:blip r:embed="rId3"/>
          <a:srcRect/>
          <a:stretch>
            <a:fillRect/>
          </a:stretch>
        </p:blipFill>
        <p:spPr bwMode="auto">
          <a:xfrm>
            <a:off x="3354388" y="1068388"/>
            <a:ext cx="2286000" cy="3887787"/>
          </a:xfrm>
          <a:prstGeom prst="rect">
            <a:avLst/>
          </a:prstGeom>
          <a:noFill/>
          <a:ln w="9525">
            <a:noFill/>
            <a:miter lim="800000"/>
            <a:headEnd/>
            <a:tailEnd/>
          </a:ln>
        </p:spPr>
      </p:pic>
      <p:pic>
        <p:nvPicPr>
          <p:cNvPr id="206851" name="Picture 3"/>
          <p:cNvPicPr>
            <a:picLocks noChangeAspect="1" noChangeArrowheads="1"/>
          </p:cNvPicPr>
          <p:nvPr/>
        </p:nvPicPr>
        <p:blipFill>
          <a:blip r:embed="rId4"/>
          <a:srcRect/>
          <a:stretch>
            <a:fillRect/>
          </a:stretch>
        </p:blipFill>
        <p:spPr bwMode="auto">
          <a:xfrm>
            <a:off x="7270750" y="228600"/>
            <a:ext cx="1568450" cy="274638"/>
          </a:xfrm>
          <a:prstGeom prst="rect">
            <a:avLst/>
          </a:prstGeom>
          <a:noFill/>
          <a:ln w="9525">
            <a:noFill/>
            <a:miter lim="800000"/>
            <a:headEnd/>
            <a:tailEnd/>
          </a:ln>
        </p:spPr>
      </p:pic>
      <p:sp>
        <p:nvSpPr>
          <p:cNvPr id="206852" name="Rectangle 4"/>
          <p:cNvSpPr>
            <a:spLocks noChangeArrowheads="1"/>
          </p:cNvSpPr>
          <p:nvPr/>
        </p:nvSpPr>
        <p:spPr bwMode="auto">
          <a:xfrm>
            <a:off x="0" y="6653213"/>
            <a:ext cx="9144000" cy="457200"/>
          </a:xfrm>
          <a:prstGeom prst="rect">
            <a:avLst/>
          </a:prstGeom>
          <a:solidFill>
            <a:srgbClr val="EAEBE4"/>
          </a:solidFill>
          <a:ln w="9525">
            <a:noFill/>
            <a:miter lim="800000"/>
            <a:headEnd/>
            <a:tailEnd/>
          </a:ln>
          <a:effectLst/>
        </p:spPr>
        <p:txBody>
          <a:bodyPr wrap="none" anchor="ctr">
            <a:prstTxWarp prst="textNoShape">
              <a:avLst/>
            </a:prstTxWarp>
          </a:bodyPr>
          <a:lstStyle/>
          <a:p>
            <a:pPr algn="ctr" eaLnBrk="1" hangingPunct="1"/>
            <a:endParaRPr kumimoji="1" lang="en-US" sz="2400">
              <a:latin typeface="Times New Roman" charset="0"/>
            </a:endParaRPr>
          </a:p>
        </p:txBody>
      </p:sp>
      <p:sp>
        <p:nvSpPr>
          <p:cNvPr id="206853" name="Rectangle 5"/>
          <p:cNvSpPr>
            <a:spLocks noChangeArrowheads="1"/>
          </p:cNvSpPr>
          <p:nvPr/>
        </p:nvSpPr>
        <p:spPr bwMode="auto">
          <a:xfrm>
            <a:off x="7086600" y="6729413"/>
            <a:ext cx="11430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10B60FD7-2C31-9C41-8FC4-020843C61946}" type="datetime3">
              <a:rPr kumimoji="1" lang="en-US" sz="800" b="1">
                <a:solidFill>
                  <a:srgbClr val="3F3F2C"/>
                </a:solidFill>
              </a:rPr>
              <a:pPr algn="r" eaLnBrk="1" hangingPunct="1"/>
              <a:t>January 16, 10</a:t>
            </a:fld>
            <a:endParaRPr kumimoji="1" lang="en-US" sz="800" b="1">
              <a:solidFill>
                <a:srgbClr val="3F3F2C"/>
              </a:solidFill>
              <a:latin typeface="Times New Roman" charset="0"/>
            </a:endParaRPr>
          </a:p>
        </p:txBody>
      </p:sp>
      <p:sp>
        <p:nvSpPr>
          <p:cNvPr id="206854" name="Rectangle 6"/>
          <p:cNvSpPr>
            <a:spLocks noChangeArrowheads="1"/>
          </p:cNvSpPr>
          <p:nvPr/>
        </p:nvSpPr>
        <p:spPr bwMode="auto">
          <a:xfrm>
            <a:off x="152400" y="6729413"/>
            <a:ext cx="5943600" cy="152400"/>
          </a:xfrm>
          <a:prstGeom prst="rect">
            <a:avLst/>
          </a:prstGeom>
          <a:noFill/>
          <a:ln w="9525">
            <a:noFill/>
            <a:miter lim="800000"/>
            <a:headEnd/>
            <a:tailEnd/>
          </a:ln>
          <a:effectLst/>
        </p:spPr>
        <p:txBody>
          <a:bodyPr lIns="0" tIns="0" rIns="0" bIns="0">
            <a:prstTxWarp prst="textNoShape">
              <a:avLst/>
            </a:prstTxWarp>
          </a:bodyPr>
          <a:lstStyle/>
          <a:p>
            <a:pPr eaLnBrk="1" hangingPunct="1">
              <a:lnSpc>
                <a:spcPct val="90000"/>
              </a:lnSpc>
            </a:pPr>
            <a:r>
              <a:rPr kumimoji="1" lang="en-US" sz="900" b="1">
                <a:solidFill>
                  <a:srgbClr val="3F3F2C"/>
                </a:solidFill>
              </a:rPr>
              <a:t>Copyright </a:t>
            </a:r>
            <a:r>
              <a:rPr kumimoji="1" lang="en-US" sz="900" b="1">
                <a:solidFill>
                  <a:srgbClr val="3F3F2C"/>
                </a:solidFill>
              </a:rPr>
              <a:t>© 2006-2011 Marshall Cavendish International (Singapore) Pte. Ltd. </a:t>
            </a:r>
          </a:p>
        </p:txBody>
      </p:sp>
      <p:sp>
        <p:nvSpPr>
          <p:cNvPr id="206855" name="Rectangle 7"/>
          <p:cNvSpPr>
            <a:spLocks noChangeArrowheads="1"/>
          </p:cNvSpPr>
          <p:nvPr/>
        </p:nvSpPr>
        <p:spPr bwMode="auto">
          <a:xfrm>
            <a:off x="8534400" y="6729413"/>
            <a:ext cx="3048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5440832F-1BD0-D64D-AE4C-CC413FEE3E38}" type="slidenum">
              <a:rPr kumimoji="1" lang="en-US" sz="900">
                <a:solidFill>
                  <a:srgbClr val="3F3F2C"/>
                </a:solidFill>
              </a:rPr>
              <a:pPr algn="r" eaLnBrk="1" hangingPunct="1"/>
              <a:t>31</a:t>
            </a:fld>
            <a:endParaRPr kumimoji="1" lang="en-US" sz="1400">
              <a:latin typeface="Arial" charset="0"/>
            </a:endParaRPr>
          </a:p>
        </p:txBody>
      </p:sp>
      <p:sp>
        <p:nvSpPr>
          <p:cNvPr id="206856" name="Text Box 8"/>
          <p:cNvSpPr txBox="1">
            <a:spLocks noChangeArrowheads="1"/>
          </p:cNvSpPr>
          <p:nvPr/>
        </p:nvSpPr>
        <p:spPr bwMode="auto">
          <a:xfrm>
            <a:off x="838200" y="5257800"/>
            <a:ext cx="7620000" cy="1735138"/>
          </a:xfrm>
          <a:prstGeom prst="rect">
            <a:avLst/>
          </a:prstGeom>
          <a:solidFill>
            <a:srgbClr val="FFFFCC"/>
          </a:solidFill>
          <a:ln w="9525">
            <a:noFill/>
            <a:miter lim="800000"/>
            <a:headEnd/>
            <a:tailEnd/>
          </a:ln>
          <a:effectLst/>
        </p:spPr>
        <p:txBody>
          <a:bodyPr>
            <a:prstTxWarp prst="textNoShape">
              <a:avLst/>
            </a:prstTxWarp>
            <a:spAutoFit/>
          </a:bodyPr>
          <a:lstStyle/>
          <a:p>
            <a:pPr eaLnBrk="1" hangingPunct="1">
              <a:spcBef>
                <a:spcPct val="50000"/>
              </a:spcBef>
              <a:buFont typeface="Times" charset="0"/>
              <a:buNone/>
            </a:pPr>
            <a:r>
              <a:rPr lang="en-US" sz="2400">
                <a:latin typeface="Arial" charset="0"/>
              </a:rPr>
              <a:t>After pollination, the pollen grains </a:t>
            </a:r>
            <a:r>
              <a:rPr lang="en-US" sz="2400" b="1">
                <a:latin typeface="Arial" charset="0"/>
              </a:rPr>
              <a:t>germinate</a:t>
            </a:r>
            <a:r>
              <a:rPr lang="en-US" sz="2400">
                <a:latin typeface="Arial" charset="0"/>
              </a:rPr>
              <a:t> in response to the sugary fluid secreted by the mature stigma.</a:t>
            </a:r>
          </a:p>
          <a:p>
            <a:pPr eaLnBrk="1" hangingPunct="1">
              <a:spcBef>
                <a:spcPct val="50000"/>
              </a:spcBef>
              <a:buFont typeface="Times" charset="0"/>
              <a:buNone/>
            </a:pPr>
            <a:endParaRPr lang="en-US" sz="2400">
              <a:latin typeface="Arial" charset="0"/>
            </a:endParaRPr>
          </a:p>
        </p:txBody>
      </p:sp>
      <p:sp>
        <p:nvSpPr>
          <p:cNvPr id="206857" name="Oval 9"/>
          <p:cNvSpPr>
            <a:spLocks noChangeArrowheads="1"/>
          </p:cNvSpPr>
          <p:nvPr/>
        </p:nvSpPr>
        <p:spPr bwMode="auto">
          <a:xfrm>
            <a:off x="457200" y="5334000"/>
            <a:ext cx="269875" cy="239713"/>
          </a:xfrm>
          <a:prstGeom prst="ellipse">
            <a:avLst/>
          </a:prstGeom>
          <a:solidFill>
            <a:srgbClr val="FF2332"/>
          </a:solidFill>
          <a:ln w="12700" cap="sq">
            <a:solidFill>
              <a:schemeClr val="tx1"/>
            </a:solidFill>
            <a:round/>
            <a:headEnd type="none" w="sm" len="sm"/>
            <a:tailEnd type="none" w="sm" len="sm"/>
          </a:ln>
          <a:effectLst/>
        </p:spPr>
        <p:txBody>
          <a:bodyPr wrap="none" anchor="ctr">
            <a:prstTxWarp prst="textNoShape">
              <a:avLst/>
            </a:prstTxWarp>
          </a:bodyPr>
          <a:lstStyle/>
          <a:p>
            <a:pPr algn="ctr" eaLnBrk="1" hangingPunct="1"/>
            <a:r>
              <a:rPr kumimoji="1" lang="en-US" sz="1600" b="1">
                <a:solidFill>
                  <a:schemeClr val="bg1"/>
                </a:solidFill>
                <a:latin typeface="Times New Roman" charset="0"/>
              </a:rPr>
              <a:t>1</a:t>
            </a:r>
          </a:p>
        </p:txBody>
      </p:sp>
      <p:sp>
        <p:nvSpPr>
          <p:cNvPr id="206858" name="Text Box 10"/>
          <p:cNvSpPr txBox="1">
            <a:spLocks noChangeArrowheads="1"/>
          </p:cNvSpPr>
          <p:nvPr/>
        </p:nvSpPr>
        <p:spPr bwMode="auto">
          <a:xfrm>
            <a:off x="1828800" y="1219200"/>
            <a:ext cx="14478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solidFill>
                  <a:srgbClr val="F8071F"/>
                </a:solidFill>
                <a:latin typeface="Times New Roman" charset="0"/>
              </a:rPr>
              <a:t>sugary fluid</a:t>
            </a:r>
            <a:endParaRPr lang="en-US" sz="1600">
              <a:latin typeface="Times New Roman" charset="0"/>
            </a:endParaRPr>
          </a:p>
        </p:txBody>
      </p:sp>
      <p:sp>
        <p:nvSpPr>
          <p:cNvPr id="206859" name="Line 11"/>
          <p:cNvSpPr>
            <a:spLocks noChangeShapeType="1"/>
          </p:cNvSpPr>
          <p:nvPr/>
        </p:nvSpPr>
        <p:spPr bwMode="auto">
          <a:xfrm flipH="1">
            <a:off x="2971800" y="1143000"/>
            <a:ext cx="1371600" cy="228600"/>
          </a:xfrm>
          <a:prstGeom prst="line">
            <a:avLst/>
          </a:prstGeom>
          <a:noFill/>
          <a:ln w="9525">
            <a:solidFill>
              <a:srgbClr val="F8071F"/>
            </a:solidFill>
            <a:round/>
            <a:headEnd/>
            <a:tailEnd/>
          </a:ln>
          <a:effectLst/>
        </p:spPr>
        <p:txBody>
          <a:bodyPr>
            <a:prstTxWarp prst="textNoShape">
              <a:avLst/>
            </a:prstTxWarp>
          </a:bodyPr>
          <a:lstStyle/>
          <a:p>
            <a:endParaRPr lang="en-US"/>
          </a:p>
        </p:txBody>
      </p:sp>
      <p:sp>
        <p:nvSpPr>
          <p:cNvPr id="206860" name="Line 12"/>
          <p:cNvSpPr>
            <a:spLocks noChangeShapeType="1"/>
          </p:cNvSpPr>
          <p:nvPr/>
        </p:nvSpPr>
        <p:spPr bwMode="auto">
          <a:xfrm>
            <a:off x="4572000" y="1143000"/>
            <a:ext cx="1219200" cy="0"/>
          </a:xfrm>
          <a:prstGeom prst="line">
            <a:avLst/>
          </a:prstGeom>
          <a:noFill/>
          <a:ln w="9525">
            <a:solidFill>
              <a:srgbClr val="F8071F"/>
            </a:solidFill>
            <a:round/>
            <a:headEnd/>
            <a:tailEnd/>
          </a:ln>
          <a:effectLst/>
        </p:spPr>
        <p:txBody>
          <a:bodyPr>
            <a:prstTxWarp prst="textNoShape">
              <a:avLst/>
            </a:prstTxWarp>
          </a:bodyPr>
          <a:lstStyle/>
          <a:p>
            <a:endParaRPr lang="en-US"/>
          </a:p>
        </p:txBody>
      </p:sp>
      <p:sp>
        <p:nvSpPr>
          <p:cNvPr id="206861" name="Text Box 13"/>
          <p:cNvSpPr txBox="1">
            <a:spLocks noChangeArrowheads="1"/>
          </p:cNvSpPr>
          <p:nvPr/>
        </p:nvSpPr>
        <p:spPr bwMode="auto">
          <a:xfrm>
            <a:off x="5791200" y="990600"/>
            <a:ext cx="1600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solidFill>
                  <a:srgbClr val="F8071F"/>
                </a:solidFill>
                <a:latin typeface="Times New Roman" charset="0"/>
              </a:rPr>
              <a:t>pollen grain</a:t>
            </a:r>
          </a:p>
        </p:txBody>
      </p:sp>
      <p:sp>
        <p:nvSpPr>
          <p:cNvPr id="206862" name="Line 14"/>
          <p:cNvSpPr>
            <a:spLocks noChangeShapeType="1"/>
          </p:cNvSpPr>
          <p:nvPr/>
        </p:nvSpPr>
        <p:spPr bwMode="auto">
          <a:xfrm>
            <a:off x="4648200" y="1295400"/>
            <a:ext cx="1143000" cy="457200"/>
          </a:xfrm>
          <a:prstGeom prst="line">
            <a:avLst/>
          </a:prstGeom>
          <a:noFill/>
          <a:ln w="9525">
            <a:solidFill>
              <a:srgbClr val="F8071F"/>
            </a:solidFill>
            <a:round/>
            <a:headEnd/>
            <a:tailEnd/>
          </a:ln>
          <a:effectLst/>
        </p:spPr>
        <p:txBody>
          <a:bodyPr wrap="none" anchor="ctr">
            <a:prstTxWarp prst="textNoShape">
              <a:avLst/>
            </a:prstTxWarp>
          </a:bodyPr>
          <a:lstStyle/>
          <a:p>
            <a:endParaRPr lang="en-US"/>
          </a:p>
        </p:txBody>
      </p:sp>
      <p:sp>
        <p:nvSpPr>
          <p:cNvPr id="206863" name="Text Box 15"/>
          <p:cNvSpPr txBox="1">
            <a:spLocks noChangeArrowheads="1"/>
          </p:cNvSpPr>
          <p:nvPr/>
        </p:nvSpPr>
        <p:spPr bwMode="auto">
          <a:xfrm>
            <a:off x="5791200" y="1600200"/>
            <a:ext cx="1600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solidFill>
                  <a:srgbClr val="F8071F"/>
                </a:solidFill>
                <a:latin typeface="Times New Roman" charset="0"/>
              </a:rPr>
              <a:t>stigma</a:t>
            </a:r>
          </a:p>
        </p:txBody>
      </p:sp>
      <p:sp>
        <p:nvSpPr>
          <p:cNvPr id="206864" name="Rectangle 16"/>
          <p:cNvSpPr>
            <a:spLocks noChangeArrowheads="1"/>
          </p:cNvSpPr>
          <p:nvPr/>
        </p:nvSpPr>
        <p:spPr bwMode="auto">
          <a:xfrm>
            <a:off x="2971800" y="228600"/>
            <a:ext cx="3657600" cy="533400"/>
          </a:xfrm>
          <a:prstGeom prst="rect">
            <a:avLst/>
          </a:prstGeom>
          <a:solidFill>
            <a:srgbClr val="FF9900"/>
          </a:solidFill>
          <a:ln w="9525">
            <a:solidFill>
              <a:schemeClr val="tx1"/>
            </a:solidFill>
            <a:miter lim="800000"/>
            <a:headEnd/>
            <a:tailEnd/>
          </a:ln>
          <a:effectLst/>
        </p:spPr>
        <p:txBody>
          <a:bodyPr lIns="0" tIns="0" rIns="0" bIns="0" anchor="b">
            <a:prstTxWarp prst="textNoShape">
              <a:avLst/>
            </a:prstTxWarp>
          </a:bodyPr>
          <a:lstStyle/>
          <a:p>
            <a:pPr algn="ctr" eaLnBrk="1" hangingPunct="1"/>
            <a:r>
              <a:rPr lang="en-US" sz="2800">
                <a:solidFill>
                  <a:schemeClr val="tx2"/>
                </a:solidFill>
                <a:latin typeface="Arial" charset="0"/>
              </a:rPr>
              <a:t>Fertilisation</a:t>
            </a:r>
            <a:endParaRPr lang="en-US" sz="4400">
              <a:solidFill>
                <a:schemeClr val="tx2"/>
              </a:solidFill>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8898" name="Picture 2" descr="3"/>
          <p:cNvPicPr>
            <a:picLocks noChangeAspect="1" noChangeArrowheads="1"/>
          </p:cNvPicPr>
          <p:nvPr/>
        </p:nvPicPr>
        <p:blipFill>
          <a:blip r:embed="rId3"/>
          <a:srcRect/>
          <a:stretch>
            <a:fillRect/>
          </a:stretch>
        </p:blipFill>
        <p:spPr bwMode="auto">
          <a:xfrm>
            <a:off x="3354388" y="1068388"/>
            <a:ext cx="2249487" cy="3892550"/>
          </a:xfrm>
          <a:prstGeom prst="rect">
            <a:avLst/>
          </a:prstGeom>
          <a:noFill/>
          <a:ln w="9525">
            <a:noFill/>
            <a:miter lim="800000"/>
            <a:headEnd/>
            <a:tailEnd/>
          </a:ln>
        </p:spPr>
      </p:pic>
      <p:pic>
        <p:nvPicPr>
          <p:cNvPr id="208899" name="Picture 3"/>
          <p:cNvPicPr>
            <a:picLocks noChangeAspect="1" noChangeArrowheads="1"/>
          </p:cNvPicPr>
          <p:nvPr/>
        </p:nvPicPr>
        <p:blipFill>
          <a:blip r:embed="rId4"/>
          <a:srcRect/>
          <a:stretch>
            <a:fillRect/>
          </a:stretch>
        </p:blipFill>
        <p:spPr bwMode="auto">
          <a:xfrm>
            <a:off x="7270750" y="228600"/>
            <a:ext cx="1568450" cy="274638"/>
          </a:xfrm>
          <a:prstGeom prst="rect">
            <a:avLst/>
          </a:prstGeom>
          <a:noFill/>
          <a:ln w="9525">
            <a:noFill/>
            <a:miter lim="800000"/>
            <a:headEnd/>
            <a:tailEnd/>
          </a:ln>
        </p:spPr>
      </p:pic>
      <p:sp>
        <p:nvSpPr>
          <p:cNvPr id="208900" name="Rectangle 4"/>
          <p:cNvSpPr>
            <a:spLocks noChangeArrowheads="1"/>
          </p:cNvSpPr>
          <p:nvPr/>
        </p:nvSpPr>
        <p:spPr bwMode="auto">
          <a:xfrm>
            <a:off x="0" y="6653213"/>
            <a:ext cx="9144000" cy="457200"/>
          </a:xfrm>
          <a:prstGeom prst="rect">
            <a:avLst/>
          </a:prstGeom>
          <a:solidFill>
            <a:srgbClr val="EAEBE4"/>
          </a:solidFill>
          <a:ln w="9525">
            <a:noFill/>
            <a:miter lim="800000"/>
            <a:headEnd/>
            <a:tailEnd/>
          </a:ln>
          <a:effectLst/>
        </p:spPr>
        <p:txBody>
          <a:bodyPr wrap="none" anchor="ctr">
            <a:prstTxWarp prst="textNoShape">
              <a:avLst/>
            </a:prstTxWarp>
          </a:bodyPr>
          <a:lstStyle/>
          <a:p>
            <a:pPr algn="ctr" eaLnBrk="1" hangingPunct="1"/>
            <a:endParaRPr kumimoji="1" lang="en-US" sz="2400">
              <a:latin typeface="Times New Roman" charset="0"/>
            </a:endParaRPr>
          </a:p>
        </p:txBody>
      </p:sp>
      <p:sp>
        <p:nvSpPr>
          <p:cNvPr id="208901" name="Rectangle 5"/>
          <p:cNvSpPr>
            <a:spLocks noChangeArrowheads="1"/>
          </p:cNvSpPr>
          <p:nvPr/>
        </p:nvSpPr>
        <p:spPr bwMode="auto">
          <a:xfrm>
            <a:off x="7086600" y="6729413"/>
            <a:ext cx="11430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8F2E52F4-774D-C749-B5B0-01284249D62E}" type="datetime3">
              <a:rPr kumimoji="1" lang="en-US" sz="800" b="1">
                <a:solidFill>
                  <a:srgbClr val="3F3F2C"/>
                </a:solidFill>
              </a:rPr>
              <a:pPr algn="r" eaLnBrk="1" hangingPunct="1"/>
              <a:t>January 16, 10</a:t>
            </a:fld>
            <a:endParaRPr kumimoji="1" lang="en-US" sz="800" b="1">
              <a:solidFill>
                <a:srgbClr val="3F3F2C"/>
              </a:solidFill>
              <a:latin typeface="Times New Roman" charset="0"/>
            </a:endParaRPr>
          </a:p>
        </p:txBody>
      </p:sp>
      <p:sp>
        <p:nvSpPr>
          <p:cNvPr id="208902" name="Rectangle 6"/>
          <p:cNvSpPr>
            <a:spLocks noChangeArrowheads="1"/>
          </p:cNvSpPr>
          <p:nvPr/>
        </p:nvSpPr>
        <p:spPr bwMode="auto">
          <a:xfrm>
            <a:off x="152400" y="6729413"/>
            <a:ext cx="5943600" cy="152400"/>
          </a:xfrm>
          <a:prstGeom prst="rect">
            <a:avLst/>
          </a:prstGeom>
          <a:noFill/>
          <a:ln w="9525">
            <a:noFill/>
            <a:miter lim="800000"/>
            <a:headEnd/>
            <a:tailEnd/>
          </a:ln>
          <a:effectLst/>
        </p:spPr>
        <p:txBody>
          <a:bodyPr lIns="0" tIns="0" rIns="0" bIns="0">
            <a:prstTxWarp prst="textNoShape">
              <a:avLst/>
            </a:prstTxWarp>
          </a:bodyPr>
          <a:lstStyle/>
          <a:p>
            <a:pPr eaLnBrk="1" hangingPunct="1">
              <a:lnSpc>
                <a:spcPct val="90000"/>
              </a:lnSpc>
            </a:pPr>
            <a:r>
              <a:rPr kumimoji="1" lang="en-US" sz="900" b="1">
                <a:solidFill>
                  <a:srgbClr val="3F3F2C"/>
                </a:solidFill>
              </a:rPr>
              <a:t>Copyright </a:t>
            </a:r>
            <a:r>
              <a:rPr kumimoji="1" lang="en-US" sz="900" b="1">
                <a:solidFill>
                  <a:srgbClr val="3F3F2C"/>
                </a:solidFill>
              </a:rPr>
              <a:t>© 2006-2011 Marshall Cavendish International (Singapore) Pte. Ltd. </a:t>
            </a:r>
          </a:p>
        </p:txBody>
      </p:sp>
      <p:sp>
        <p:nvSpPr>
          <p:cNvPr id="208903" name="Rectangle 7"/>
          <p:cNvSpPr>
            <a:spLocks noChangeArrowheads="1"/>
          </p:cNvSpPr>
          <p:nvPr/>
        </p:nvSpPr>
        <p:spPr bwMode="auto">
          <a:xfrm>
            <a:off x="8534400" y="6729413"/>
            <a:ext cx="3048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FA6A4FA1-4C8C-C948-AA0D-16126F20D198}" type="slidenum">
              <a:rPr kumimoji="1" lang="en-US" sz="900">
                <a:solidFill>
                  <a:srgbClr val="3F3F2C"/>
                </a:solidFill>
              </a:rPr>
              <a:pPr algn="r" eaLnBrk="1" hangingPunct="1"/>
              <a:t>32</a:t>
            </a:fld>
            <a:endParaRPr kumimoji="1" lang="en-US" sz="1400">
              <a:latin typeface="Arial" charset="0"/>
            </a:endParaRPr>
          </a:p>
        </p:txBody>
      </p:sp>
      <p:sp>
        <p:nvSpPr>
          <p:cNvPr id="208904" name="Text Box 8"/>
          <p:cNvSpPr txBox="1">
            <a:spLocks noChangeArrowheads="1"/>
          </p:cNvSpPr>
          <p:nvPr/>
        </p:nvSpPr>
        <p:spPr bwMode="auto">
          <a:xfrm>
            <a:off x="838200" y="5257800"/>
            <a:ext cx="7620000" cy="1004888"/>
          </a:xfrm>
          <a:prstGeom prst="rect">
            <a:avLst/>
          </a:prstGeom>
          <a:solidFill>
            <a:srgbClr val="FFFFCC"/>
          </a:solidFill>
          <a:ln w="9525">
            <a:noFill/>
            <a:miter lim="800000"/>
            <a:headEnd/>
            <a:tailEnd/>
          </a:ln>
          <a:effectLst/>
        </p:spPr>
        <p:txBody>
          <a:bodyPr>
            <a:prstTxWarp prst="textNoShape">
              <a:avLst/>
            </a:prstTxWarp>
            <a:spAutoFit/>
          </a:bodyPr>
          <a:lstStyle/>
          <a:p>
            <a:pPr eaLnBrk="1" hangingPunct="1">
              <a:spcBef>
                <a:spcPct val="50000"/>
              </a:spcBef>
              <a:buFont typeface="Times" charset="0"/>
              <a:buNone/>
            </a:pPr>
            <a:r>
              <a:rPr lang="en-US" sz="2400">
                <a:latin typeface="Arial" charset="0"/>
              </a:rPr>
              <a:t>A </a:t>
            </a:r>
            <a:r>
              <a:rPr lang="en-US" sz="2400" b="1">
                <a:latin typeface="Arial" charset="0"/>
              </a:rPr>
              <a:t>pollen tube</a:t>
            </a:r>
            <a:r>
              <a:rPr lang="en-US" sz="2400">
                <a:latin typeface="Arial" charset="0"/>
              </a:rPr>
              <a:t> grows out from each pollen grain.</a:t>
            </a:r>
          </a:p>
          <a:p>
            <a:pPr eaLnBrk="1" hangingPunct="1">
              <a:spcBef>
                <a:spcPct val="50000"/>
              </a:spcBef>
              <a:buFont typeface="Times" charset="0"/>
              <a:buNone/>
            </a:pPr>
            <a:endParaRPr lang="en-US" sz="2400">
              <a:latin typeface="Arial" charset="0"/>
            </a:endParaRPr>
          </a:p>
        </p:txBody>
      </p:sp>
      <p:sp>
        <p:nvSpPr>
          <p:cNvPr id="208905" name="Oval 9"/>
          <p:cNvSpPr>
            <a:spLocks noChangeArrowheads="1"/>
          </p:cNvSpPr>
          <p:nvPr/>
        </p:nvSpPr>
        <p:spPr bwMode="auto">
          <a:xfrm>
            <a:off x="457200" y="5334000"/>
            <a:ext cx="269875" cy="239713"/>
          </a:xfrm>
          <a:prstGeom prst="ellipse">
            <a:avLst/>
          </a:prstGeom>
          <a:solidFill>
            <a:srgbClr val="FF2332"/>
          </a:solidFill>
          <a:ln w="12700" cap="sq">
            <a:solidFill>
              <a:schemeClr val="tx1"/>
            </a:solidFill>
            <a:round/>
            <a:headEnd type="none" w="sm" len="sm"/>
            <a:tailEnd type="none" w="sm" len="sm"/>
          </a:ln>
          <a:effectLst/>
        </p:spPr>
        <p:txBody>
          <a:bodyPr wrap="none" anchor="ctr">
            <a:prstTxWarp prst="textNoShape">
              <a:avLst/>
            </a:prstTxWarp>
          </a:bodyPr>
          <a:lstStyle/>
          <a:p>
            <a:pPr algn="ctr" eaLnBrk="1" hangingPunct="1"/>
            <a:r>
              <a:rPr kumimoji="1" lang="en-US" sz="1600" b="1">
                <a:solidFill>
                  <a:schemeClr val="bg1"/>
                </a:solidFill>
                <a:latin typeface="Times New Roman" charset="0"/>
              </a:rPr>
              <a:t>2</a:t>
            </a:r>
          </a:p>
        </p:txBody>
      </p:sp>
      <p:sp>
        <p:nvSpPr>
          <p:cNvPr id="208906" name="Line 10"/>
          <p:cNvSpPr>
            <a:spLocks noChangeShapeType="1"/>
          </p:cNvSpPr>
          <p:nvPr/>
        </p:nvSpPr>
        <p:spPr bwMode="auto">
          <a:xfrm>
            <a:off x="4572000" y="1143000"/>
            <a:ext cx="1219200" cy="0"/>
          </a:xfrm>
          <a:prstGeom prst="line">
            <a:avLst/>
          </a:prstGeom>
          <a:noFill/>
          <a:ln w="9525">
            <a:solidFill>
              <a:srgbClr val="F8071F"/>
            </a:solidFill>
            <a:round/>
            <a:headEnd/>
            <a:tailEnd/>
          </a:ln>
          <a:effectLst/>
        </p:spPr>
        <p:txBody>
          <a:bodyPr>
            <a:prstTxWarp prst="textNoShape">
              <a:avLst/>
            </a:prstTxWarp>
          </a:bodyPr>
          <a:lstStyle/>
          <a:p>
            <a:endParaRPr lang="en-US"/>
          </a:p>
        </p:txBody>
      </p:sp>
      <p:sp>
        <p:nvSpPr>
          <p:cNvPr id="208907" name="Text Box 11"/>
          <p:cNvSpPr txBox="1">
            <a:spLocks noChangeArrowheads="1"/>
          </p:cNvSpPr>
          <p:nvPr/>
        </p:nvSpPr>
        <p:spPr bwMode="auto">
          <a:xfrm>
            <a:off x="5791200" y="990600"/>
            <a:ext cx="3048000" cy="39687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2000">
                <a:solidFill>
                  <a:srgbClr val="F8071F"/>
                </a:solidFill>
                <a:latin typeface="Arial" charset="0"/>
              </a:rPr>
              <a:t>germinating pollen grain</a:t>
            </a:r>
          </a:p>
        </p:txBody>
      </p:sp>
      <p:sp>
        <p:nvSpPr>
          <p:cNvPr id="208908" name="Line 12"/>
          <p:cNvSpPr>
            <a:spLocks noChangeShapeType="1"/>
          </p:cNvSpPr>
          <p:nvPr/>
        </p:nvSpPr>
        <p:spPr bwMode="auto">
          <a:xfrm>
            <a:off x="4648200" y="1295400"/>
            <a:ext cx="1143000" cy="457200"/>
          </a:xfrm>
          <a:prstGeom prst="line">
            <a:avLst/>
          </a:prstGeom>
          <a:noFill/>
          <a:ln w="9525">
            <a:solidFill>
              <a:srgbClr val="F8071F"/>
            </a:solidFill>
            <a:round/>
            <a:headEnd/>
            <a:tailEnd/>
          </a:ln>
          <a:effectLst/>
        </p:spPr>
        <p:txBody>
          <a:bodyPr wrap="none" anchor="ctr">
            <a:prstTxWarp prst="textNoShape">
              <a:avLst/>
            </a:prstTxWarp>
          </a:bodyPr>
          <a:lstStyle/>
          <a:p>
            <a:endParaRPr lang="en-US"/>
          </a:p>
        </p:txBody>
      </p:sp>
      <p:sp>
        <p:nvSpPr>
          <p:cNvPr id="208909" name="Line 13"/>
          <p:cNvSpPr>
            <a:spLocks noChangeShapeType="1"/>
          </p:cNvSpPr>
          <p:nvPr/>
        </p:nvSpPr>
        <p:spPr bwMode="auto">
          <a:xfrm>
            <a:off x="4495800" y="1600200"/>
            <a:ext cx="1295400" cy="533400"/>
          </a:xfrm>
          <a:prstGeom prst="line">
            <a:avLst/>
          </a:prstGeom>
          <a:noFill/>
          <a:ln w="9525">
            <a:solidFill>
              <a:srgbClr val="F8071F"/>
            </a:solidFill>
            <a:round/>
            <a:headEnd/>
            <a:tailEnd/>
          </a:ln>
          <a:effectLst/>
        </p:spPr>
        <p:txBody>
          <a:bodyPr wrap="none" anchor="ctr">
            <a:prstTxWarp prst="textNoShape">
              <a:avLst/>
            </a:prstTxWarp>
          </a:bodyPr>
          <a:lstStyle/>
          <a:p>
            <a:endParaRPr lang="en-US"/>
          </a:p>
        </p:txBody>
      </p:sp>
      <p:sp>
        <p:nvSpPr>
          <p:cNvPr id="208910" name="Text Box 14"/>
          <p:cNvSpPr txBox="1">
            <a:spLocks noChangeArrowheads="1"/>
          </p:cNvSpPr>
          <p:nvPr/>
        </p:nvSpPr>
        <p:spPr bwMode="auto">
          <a:xfrm>
            <a:off x="5791200" y="1965325"/>
            <a:ext cx="3048000" cy="39687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2000">
                <a:solidFill>
                  <a:srgbClr val="F8071F"/>
                </a:solidFill>
                <a:latin typeface="Arial" charset="0"/>
              </a:rPr>
              <a:t>pollen tube</a:t>
            </a:r>
          </a:p>
        </p:txBody>
      </p:sp>
      <p:sp>
        <p:nvSpPr>
          <p:cNvPr id="208911" name="Text Box 15"/>
          <p:cNvSpPr txBox="1">
            <a:spLocks noChangeArrowheads="1"/>
          </p:cNvSpPr>
          <p:nvPr/>
        </p:nvSpPr>
        <p:spPr bwMode="auto">
          <a:xfrm>
            <a:off x="5791200" y="1600200"/>
            <a:ext cx="3048000" cy="39687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2000">
                <a:solidFill>
                  <a:srgbClr val="F8071F"/>
                </a:solidFill>
                <a:latin typeface="Arial" charset="0"/>
              </a:rPr>
              <a:t>stigma</a:t>
            </a:r>
          </a:p>
        </p:txBody>
      </p:sp>
      <p:sp>
        <p:nvSpPr>
          <p:cNvPr id="208912" name="Rectangle 16"/>
          <p:cNvSpPr>
            <a:spLocks noChangeArrowheads="1"/>
          </p:cNvSpPr>
          <p:nvPr/>
        </p:nvSpPr>
        <p:spPr bwMode="auto">
          <a:xfrm>
            <a:off x="2971800" y="228600"/>
            <a:ext cx="3657600" cy="533400"/>
          </a:xfrm>
          <a:prstGeom prst="rect">
            <a:avLst/>
          </a:prstGeom>
          <a:solidFill>
            <a:srgbClr val="FF9900"/>
          </a:solidFill>
          <a:ln w="9525">
            <a:solidFill>
              <a:schemeClr val="tx1"/>
            </a:solidFill>
            <a:miter lim="800000"/>
            <a:headEnd/>
            <a:tailEnd/>
          </a:ln>
          <a:effectLst/>
        </p:spPr>
        <p:txBody>
          <a:bodyPr lIns="0" tIns="0" rIns="0" bIns="0" anchor="b">
            <a:prstTxWarp prst="textNoShape">
              <a:avLst/>
            </a:prstTxWarp>
          </a:bodyPr>
          <a:lstStyle/>
          <a:p>
            <a:pPr algn="ctr" eaLnBrk="1" hangingPunct="1"/>
            <a:r>
              <a:rPr lang="en-US" sz="2800">
                <a:solidFill>
                  <a:schemeClr val="tx2"/>
                </a:solidFill>
                <a:latin typeface="Arial" charset="0"/>
              </a:rPr>
              <a:t>Fertilisation</a:t>
            </a:r>
            <a:endParaRPr lang="en-US" sz="4400">
              <a:solidFill>
                <a:schemeClr val="tx2"/>
              </a:solidFill>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0946" name="Picture 2"/>
          <p:cNvPicPr>
            <a:picLocks noChangeAspect="1" noChangeArrowheads="1"/>
          </p:cNvPicPr>
          <p:nvPr/>
        </p:nvPicPr>
        <p:blipFill>
          <a:blip r:embed="rId3"/>
          <a:srcRect/>
          <a:stretch>
            <a:fillRect/>
          </a:stretch>
        </p:blipFill>
        <p:spPr bwMode="auto">
          <a:xfrm>
            <a:off x="7270750" y="228600"/>
            <a:ext cx="1568450" cy="274638"/>
          </a:xfrm>
          <a:prstGeom prst="rect">
            <a:avLst/>
          </a:prstGeom>
          <a:noFill/>
          <a:ln w="9525">
            <a:noFill/>
            <a:miter lim="800000"/>
            <a:headEnd/>
            <a:tailEnd/>
          </a:ln>
        </p:spPr>
      </p:pic>
      <p:sp>
        <p:nvSpPr>
          <p:cNvPr id="210947" name="Rectangle 3"/>
          <p:cNvSpPr>
            <a:spLocks noChangeArrowheads="1"/>
          </p:cNvSpPr>
          <p:nvPr/>
        </p:nvSpPr>
        <p:spPr bwMode="auto">
          <a:xfrm>
            <a:off x="0" y="6653213"/>
            <a:ext cx="9144000" cy="457200"/>
          </a:xfrm>
          <a:prstGeom prst="rect">
            <a:avLst/>
          </a:prstGeom>
          <a:solidFill>
            <a:srgbClr val="EAEBE4"/>
          </a:solidFill>
          <a:ln w="9525">
            <a:noFill/>
            <a:miter lim="800000"/>
            <a:headEnd/>
            <a:tailEnd/>
          </a:ln>
          <a:effectLst/>
        </p:spPr>
        <p:txBody>
          <a:bodyPr wrap="none" anchor="ctr">
            <a:prstTxWarp prst="textNoShape">
              <a:avLst/>
            </a:prstTxWarp>
          </a:bodyPr>
          <a:lstStyle/>
          <a:p>
            <a:pPr algn="ctr" eaLnBrk="1" hangingPunct="1"/>
            <a:endParaRPr kumimoji="1" lang="en-US" sz="2400">
              <a:latin typeface="Times New Roman" charset="0"/>
            </a:endParaRPr>
          </a:p>
        </p:txBody>
      </p:sp>
      <p:sp>
        <p:nvSpPr>
          <p:cNvPr id="210948" name="Rectangle 4"/>
          <p:cNvSpPr>
            <a:spLocks noChangeArrowheads="1"/>
          </p:cNvSpPr>
          <p:nvPr/>
        </p:nvSpPr>
        <p:spPr bwMode="auto">
          <a:xfrm>
            <a:off x="7086600" y="6729413"/>
            <a:ext cx="11430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82AA7561-9F4A-8E45-AD65-588C8B3F8DA8}" type="datetime3">
              <a:rPr kumimoji="1" lang="en-US" sz="800" b="1">
                <a:solidFill>
                  <a:srgbClr val="3F3F2C"/>
                </a:solidFill>
              </a:rPr>
              <a:pPr algn="r" eaLnBrk="1" hangingPunct="1"/>
              <a:t>January 16, 10</a:t>
            </a:fld>
            <a:endParaRPr kumimoji="1" lang="en-US" sz="800" b="1">
              <a:solidFill>
                <a:srgbClr val="3F3F2C"/>
              </a:solidFill>
              <a:latin typeface="Times New Roman" charset="0"/>
            </a:endParaRPr>
          </a:p>
        </p:txBody>
      </p:sp>
      <p:sp>
        <p:nvSpPr>
          <p:cNvPr id="210949" name="Rectangle 5"/>
          <p:cNvSpPr>
            <a:spLocks noChangeArrowheads="1"/>
          </p:cNvSpPr>
          <p:nvPr/>
        </p:nvSpPr>
        <p:spPr bwMode="auto">
          <a:xfrm>
            <a:off x="152400" y="6729413"/>
            <a:ext cx="5943600" cy="152400"/>
          </a:xfrm>
          <a:prstGeom prst="rect">
            <a:avLst/>
          </a:prstGeom>
          <a:noFill/>
          <a:ln w="9525">
            <a:noFill/>
            <a:miter lim="800000"/>
            <a:headEnd/>
            <a:tailEnd/>
          </a:ln>
          <a:effectLst/>
        </p:spPr>
        <p:txBody>
          <a:bodyPr lIns="0" tIns="0" rIns="0" bIns="0">
            <a:prstTxWarp prst="textNoShape">
              <a:avLst/>
            </a:prstTxWarp>
          </a:bodyPr>
          <a:lstStyle/>
          <a:p>
            <a:pPr eaLnBrk="1" hangingPunct="1">
              <a:lnSpc>
                <a:spcPct val="90000"/>
              </a:lnSpc>
            </a:pPr>
            <a:r>
              <a:rPr kumimoji="1" lang="en-US" sz="900" b="1">
                <a:solidFill>
                  <a:srgbClr val="3F3F2C"/>
                </a:solidFill>
              </a:rPr>
              <a:t>Copyright </a:t>
            </a:r>
            <a:r>
              <a:rPr kumimoji="1" lang="en-US" sz="900" b="1">
                <a:solidFill>
                  <a:srgbClr val="3F3F2C"/>
                </a:solidFill>
              </a:rPr>
              <a:t>© 2006-2011 Marshall Cavendish International (Singapore) Pte. Ltd. </a:t>
            </a:r>
          </a:p>
        </p:txBody>
      </p:sp>
      <p:sp>
        <p:nvSpPr>
          <p:cNvPr id="210950" name="Rectangle 6"/>
          <p:cNvSpPr>
            <a:spLocks noChangeArrowheads="1"/>
          </p:cNvSpPr>
          <p:nvPr/>
        </p:nvSpPr>
        <p:spPr bwMode="auto">
          <a:xfrm>
            <a:off x="8534400" y="6729413"/>
            <a:ext cx="3048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166B99F3-2062-5A41-B64D-9DEE726C597D}" type="slidenum">
              <a:rPr kumimoji="1" lang="en-US" sz="900">
                <a:solidFill>
                  <a:srgbClr val="3F3F2C"/>
                </a:solidFill>
              </a:rPr>
              <a:pPr algn="r" eaLnBrk="1" hangingPunct="1"/>
              <a:t>33</a:t>
            </a:fld>
            <a:endParaRPr kumimoji="1" lang="en-US" sz="1400">
              <a:latin typeface="Arial" charset="0"/>
            </a:endParaRPr>
          </a:p>
        </p:txBody>
      </p:sp>
      <p:sp>
        <p:nvSpPr>
          <p:cNvPr id="210951" name="Oval 7"/>
          <p:cNvSpPr>
            <a:spLocks noChangeArrowheads="1"/>
          </p:cNvSpPr>
          <p:nvPr/>
        </p:nvSpPr>
        <p:spPr bwMode="auto">
          <a:xfrm>
            <a:off x="457200" y="5334000"/>
            <a:ext cx="269875" cy="239713"/>
          </a:xfrm>
          <a:prstGeom prst="ellipse">
            <a:avLst/>
          </a:prstGeom>
          <a:solidFill>
            <a:srgbClr val="FF2332"/>
          </a:solidFill>
          <a:ln w="12700" cap="sq">
            <a:solidFill>
              <a:schemeClr val="tx1"/>
            </a:solidFill>
            <a:round/>
            <a:headEnd type="none" w="sm" len="sm"/>
            <a:tailEnd type="none" w="sm" len="sm"/>
          </a:ln>
          <a:effectLst/>
        </p:spPr>
        <p:txBody>
          <a:bodyPr wrap="none" anchor="ctr">
            <a:prstTxWarp prst="textNoShape">
              <a:avLst/>
            </a:prstTxWarp>
          </a:bodyPr>
          <a:lstStyle/>
          <a:p>
            <a:pPr algn="ctr" eaLnBrk="1" hangingPunct="1"/>
            <a:r>
              <a:rPr kumimoji="1" lang="en-US" sz="1600" b="1">
                <a:solidFill>
                  <a:schemeClr val="bg1"/>
                </a:solidFill>
                <a:latin typeface="Times New Roman" charset="0"/>
              </a:rPr>
              <a:t>3</a:t>
            </a:r>
          </a:p>
        </p:txBody>
      </p:sp>
      <p:pic>
        <p:nvPicPr>
          <p:cNvPr id="210952" name="Picture 8"/>
          <p:cNvPicPr>
            <a:picLocks noChangeAspect="1" noChangeArrowheads="1"/>
          </p:cNvPicPr>
          <p:nvPr/>
        </p:nvPicPr>
        <p:blipFill>
          <a:blip r:embed="rId4"/>
          <a:srcRect/>
          <a:stretch>
            <a:fillRect/>
          </a:stretch>
        </p:blipFill>
        <p:spPr bwMode="auto">
          <a:xfrm>
            <a:off x="533400" y="1600200"/>
            <a:ext cx="2259013" cy="2349500"/>
          </a:xfrm>
          <a:prstGeom prst="rect">
            <a:avLst/>
          </a:prstGeom>
          <a:noFill/>
        </p:spPr>
      </p:pic>
      <p:pic>
        <p:nvPicPr>
          <p:cNvPr id="210953" name="Picture 9"/>
          <p:cNvPicPr>
            <a:picLocks noChangeAspect="1" noChangeArrowheads="1"/>
          </p:cNvPicPr>
          <p:nvPr/>
        </p:nvPicPr>
        <p:blipFill>
          <a:blip r:embed="rId5"/>
          <a:srcRect/>
          <a:stretch>
            <a:fillRect/>
          </a:stretch>
        </p:blipFill>
        <p:spPr bwMode="auto">
          <a:xfrm>
            <a:off x="5410200" y="1371600"/>
            <a:ext cx="2246313" cy="3276600"/>
          </a:xfrm>
          <a:prstGeom prst="rect">
            <a:avLst/>
          </a:prstGeom>
          <a:noFill/>
        </p:spPr>
      </p:pic>
      <p:sp>
        <p:nvSpPr>
          <p:cNvPr id="210954" name="Text Box 10"/>
          <p:cNvSpPr txBox="1">
            <a:spLocks noChangeArrowheads="1"/>
          </p:cNvSpPr>
          <p:nvPr/>
        </p:nvSpPr>
        <p:spPr bwMode="auto">
          <a:xfrm>
            <a:off x="2971800" y="3505200"/>
            <a:ext cx="1447800" cy="5810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solidFill>
                  <a:srgbClr val="F8071F"/>
                </a:solidFill>
                <a:latin typeface="Times New Roman" charset="0"/>
              </a:rPr>
              <a:t>generative nucleus</a:t>
            </a:r>
          </a:p>
        </p:txBody>
      </p:sp>
      <p:sp>
        <p:nvSpPr>
          <p:cNvPr id="210955" name="Line 11"/>
          <p:cNvSpPr>
            <a:spLocks noChangeShapeType="1"/>
          </p:cNvSpPr>
          <p:nvPr/>
        </p:nvSpPr>
        <p:spPr bwMode="auto">
          <a:xfrm flipH="1">
            <a:off x="1524000" y="1752600"/>
            <a:ext cx="1447800" cy="838200"/>
          </a:xfrm>
          <a:prstGeom prst="line">
            <a:avLst/>
          </a:prstGeom>
          <a:noFill/>
          <a:ln w="9525">
            <a:solidFill>
              <a:srgbClr val="F8071F"/>
            </a:solidFill>
            <a:round/>
            <a:headEnd/>
            <a:tailEnd/>
          </a:ln>
          <a:effectLst/>
        </p:spPr>
        <p:txBody>
          <a:bodyPr>
            <a:prstTxWarp prst="textNoShape">
              <a:avLst/>
            </a:prstTxWarp>
          </a:bodyPr>
          <a:lstStyle/>
          <a:p>
            <a:endParaRPr lang="en-US"/>
          </a:p>
        </p:txBody>
      </p:sp>
      <p:sp>
        <p:nvSpPr>
          <p:cNvPr id="210956" name="Line 12"/>
          <p:cNvSpPr>
            <a:spLocks noChangeShapeType="1"/>
          </p:cNvSpPr>
          <p:nvPr/>
        </p:nvSpPr>
        <p:spPr bwMode="auto">
          <a:xfrm>
            <a:off x="1752600" y="3124200"/>
            <a:ext cx="1219200" cy="533400"/>
          </a:xfrm>
          <a:prstGeom prst="line">
            <a:avLst/>
          </a:prstGeom>
          <a:noFill/>
          <a:ln w="9525">
            <a:solidFill>
              <a:srgbClr val="F8071F"/>
            </a:solidFill>
            <a:round/>
            <a:headEnd/>
            <a:tailEnd/>
          </a:ln>
          <a:effectLst/>
        </p:spPr>
        <p:txBody>
          <a:bodyPr wrap="none" anchor="ctr">
            <a:prstTxWarp prst="textNoShape">
              <a:avLst/>
            </a:prstTxWarp>
          </a:bodyPr>
          <a:lstStyle/>
          <a:p>
            <a:endParaRPr lang="en-US"/>
          </a:p>
        </p:txBody>
      </p:sp>
      <p:sp>
        <p:nvSpPr>
          <p:cNvPr id="210957" name="Text Box 13"/>
          <p:cNvSpPr txBox="1">
            <a:spLocks noChangeArrowheads="1"/>
          </p:cNvSpPr>
          <p:nvPr/>
        </p:nvSpPr>
        <p:spPr bwMode="auto">
          <a:xfrm>
            <a:off x="2971800" y="1552575"/>
            <a:ext cx="1600200" cy="5810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solidFill>
                  <a:srgbClr val="F8071F"/>
                </a:solidFill>
                <a:latin typeface="Times New Roman" charset="0"/>
              </a:rPr>
              <a:t>pollen tube nucleus</a:t>
            </a:r>
          </a:p>
        </p:txBody>
      </p:sp>
      <p:sp>
        <p:nvSpPr>
          <p:cNvPr id="210958" name="Line 14"/>
          <p:cNvSpPr>
            <a:spLocks noChangeShapeType="1"/>
          </p:cNvSpPr>
          <p:nvPr/>
        </p:nvSpPr>
        <p:spPr bwMode="auto">
          <a:xfrm>
            <a:off x="6629400" y="4343400"/>
            <a:ext cx="914400" cy="228600"/>
          </a:xfrm>
          <a:prstGeom prst="line">
            <a:avLst/>
          </a:prstGeom>
          <a:noFill/>
          <a:ln w="9525">
            <a:solidFill>
              <a:srgbClr val="F8071F"/>
            </a:solidFill>
            <a:round/>
            <a:headEnd/>
            <a:tailEnd/>
          </a:ln>
          <a:effectLst/>
        </p:spPr>
        <p:txBody>
          <a:bodyPr wrap="none" anchor="ctr">
            <a:prstTxWarp prst="textNoShape">
              <a:avLst/>
            </a:prstTxWarp>
          </a:bodyPr>
          <a:lstStyle/>
          <a:p>
            <a:endParaRPr lang="en-US"/>
          </a:p>
        </p:txBody>
      </p:sp>
      <p:sp>
        <p:nvSpPr>
          <p:cNvPr id="210959" name="AutoShape 15"/>
          <p:cNvSpPr>
            <a:spLocks noChangeArrowheads="1"/>
          </p:cNvSpPr>
          <p:nvPr/>
        </p:nvSpPr>
        <p:spPr bwMode="auto">
          <a:xfrm>
            <a:off x="3733800" y="2514600"/>
            <a:ext cx="1143000" cy="685800"/>
          </a:xfrm>
          <a:prstGeom prst="rightArrow">
            <a:avLst>
              <a:gd name="adj1" fmla="val 50000"/>
              <a:gd name="adj2" fmla="val 41667"/>
            </a:avLst>
          </a:prstGeom>
          <a:solidFill>
            <a:srgbClr val="FF9411"/>
          </a:solidFill>
          <a:ln w="9525">
            <a:noFill/>
            <a:miter lim="800000"/>
            <a:headEnd/>
            <a:tailEnd/>
          </a:ln>
          <a:effectLst/>
        </p:spPr>
        <p:txBody>
          <a:bodyPr wrap="none" anchor="ctr">
            <a:prstTxWarp prst="textNoShape">
              <a:avLst/>
            </a:prstTxWarp>
          </a:bodyPr>
          <a:lstStyle/>
          <a:p>
            <a:endParaRPr lang="en-US"/>
          </a:p>
        </p:txBody>
      </p:sp>
      <p:sp>
        <p:nvSpPr>
          <p:cNvPr id="210960" name="Text Box 16"/>
          <p:cNvSpPr txBox="1">
            <a:spLocks noChangeArrowheads="1"/>
          </p:cNvSpPr>
          <p:nvPr/>
        </p:nvSpPr>
        <p:spPr bwMode="auto">
          <a:xfrm>
            <a:off x="609600" y="4757738"/>
            <a:ext cx="8001000" cy="2100262"/>
          </a:xfrm>
          <a:prstGeom prst="rect">
            <a:avLst/>
          </a:prstGeom>
          <a:solidFill>
            <a:srgbClr val="FFFFCC"/>
          </a:solidFill>
          <a:ln w="9525">
            <a:noFill/>
            <a:miter lim="800000"/>
            <a:headEnd/>
            <a:tailEnd/>
          </a:ln>
          <a:effectLst/>
        </p:spPr>
        <p:txBody>
          <a:bodyPr>
            <a:prstTxWarp prst="textNoShape">
              <a:avLst/>
            </a:prstTxWarp>
            <a:spAutoFit/>
          </a:bodyPr>
          <a:lstStyle/>
          <a:p>
            <a:pPr eaLnBrk="1" hangingPunct="1">
              <a:spcBef>
                <a:spcPct val="50000"/>
              </a:spcBef>
              <a:buFont typeface="Times" charset="0"/>
              <a:buChar char="•"/>
            </a:pPr>
            <a:r>
              <a:rPr lang="en-US" sz="2400">
                <a:latin typeface="Arial" charset="0"/>
              </a:rPr>
              <a:t> The cytoplasm and the two nuclei (</a:t>
            </a:r>
            <a:r>
              <a:rPr lang="en-US" sz="2400" b="1">
                <a:latin typeface="Arial" charset="0"/>
              </a:rPr>
              <a:t>pollen tube nucleus</a:t>
            </a:r>
            <a:r>
              <a:rPr lang="en-US" sz="2400">
                <a:latin typeface="Arial" charset="0"/>
              </a:rPr>
              <a:t> and </a:t>
            </a:r>
            <a:r>
              <a:rPr lang="en-US" sz="2400" b="1">
                <a:latin typeface="Arial" charset="0"/>
              </a:rPr>
              <a:t>generative nucleus</a:t>
            </a:r>
            <a:r>
              <a:rPr lang="en-US" sz="2400">
                <a:latin typeface="Arial" charset="0"/>
              </a:rPr>
              <a:t>) of each pollen grain pass into the pollen tube.</a:t>
            </a:r>
          </a:p>
          <a:p>
            <a:pPr eaLnBrk="1" hangingPunct="1">
              <a:spcBef>
                <a:spcPct val="50000"/>
              </a:spcBef>
              <a:buFont typeface="Times" charset="0"/>
              <a:buChar char="•"/>
            </a:pPr>
            <a:r>
              <a:rPr lang="en-US" sz="2400">
                <a:latin typeface="Arial" charset="0"/>
              </a:rPr>
              <a:t> The growth of the pollen tube is controlled by the pollen tube nucleus.</a:t>
            </a:r>
          </a:p>
        </p:txBody>
      </p:sp>
      <p:sp>
        <p:nvSpPr>
          <p:cNvPr id="210961" name="Text Box 17"/>
          <p:cNvSpPr txBox="1">
            <a:spLocks noChangeArrowheads="1"/>
          </p:cNvSpPr>
          <p:nvPr/>
        </p:nvSpPr>
        <p:spPr bwMode="auto">
          <a:xfrm>
            <a:off x="685800" y="1295400"/>
            <a:ext cx="2743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b="1">
                <a:latin typeface="Times New Roman" charset="0"/>
              </a:rPr>
              <a:t>Mature pollen grain</a:t>
            </a:r>
            <a:endParaRPr lang="en-US" sz="1600">
              <a:latin typeface="Times New Roman" charset="0"/>
            </a:endParaRPr>
          </a:p>
        </p:txBody>
      </p:sp>
      <p:sp>
        <p:nvSpPr>
          <p:cNvPr id="210962" name="Text Box 18"/>
          <p:cNvSpPr txBox="1">
            <a:spLocks noChangeArrowheads="1"/>
          </p:cNvSpPr>
          <p:nvPr/>
        </p:nvSpPr>
        <p:spPr bwMode="auto">
          <a:xfrm>
            <a:off x="5257800" y="1066800"/>
            <a:ext cx="3276600" cy="39687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2000" b="1">
                <a:latin typeface="Arial" charset="0"/>
              </a:rPr>
              <a:t>Pollen grain germinates</a:t>
            </a:r>
            <a:endParaRPr lang="en-US" sz="2000">
              <a:latin typeface="Arial" charset="0"/>
            </a:endParaRPr>
          </a:p>
        </p:txBody>
      </p:sp>
      <p:sp>
        <p:nvSpPr>
          <p:cNvPr id="210963" name="Text Box 19"/>
          <p:cNvSpPr txBox="1">
            <a:spLocks noChangeArrowheads="1"/>
          </p:cNvSpPr>
          <p:nvPr/>
        </p:nvSpPr>
        <p:spPr bwMode="auto">
          <a:xfrm>
            <a:off x="7543800" y="3124200"/>
            <a:ext cx="1447800" cy="70167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2000">
                <a:solidFill>
                  <a:srgbClr val="F8071F"/>
                </a:solidFill>
                <a:latin typeface="Arial" charset="0"/>
              </a:rPr>
              <a:t>generative nucleus</a:t>
            </a:r>
          </a:p>
        </p:txBody>
      </p:sp>
      <p:sp>
        <p:nvSpPr>
          <p:cNvPr id="210964" name="Line 20"/>
          <p:cNvSpPr>
            <a:spLocks noChangeShapeType="1"/>
          </p:cNvSpPr>
          <p:nvPr/>
        </p:nvSpPr>
        <p:spPr bwMode="auto">
          <a:xfrm flipH="1">
            <a:off x="6553200" y="3962400"/>
            <a:ext cx="990600" cy="76200"/>
          </a:xfrm>
          <a:prstGeom prst="line">
            <a:avLst/>
          </a:prstGeom>
          <a:noFill/>
          <a:ln w="9525">
            <a:solidFill>
              <a:srgbClr val="F8071F"/>
            </a:solidFill>
            <a:round/>
            <a:headEnd/>
            <a:tailEnd/>
          </a:ln>
          <a:effectLst/>
        </p:spPr>
        <p:txBody>
          <a:bodyPr>
            <a:prstTxWarp prst="textNoShape">
              <a:avLst/>
            </a:prstTxWarp>
          </a:bodyPr>
          <a:lstStyle/>
          <a:p>
            <a:endParaRPr lang="en-US"/>
          </a:p>
        </p:txBody>
      </p:sp>
      <p:sp>
        <p:nvSpPr>
          <p:cNvPr id="210965" name="Line 21"/>
          <p:cNvSpPr>
            <a:spLocks noChangeShapeType="1"/>
          </p:cNvSpPr>
          <p:nvPr/>
        </p:nvSpPr>
        <p:spPr bwMode="auto">
          <a:xfrm flipV="1">
            <a:off x="6553200" y="3352800"/>
            <a:ext cx="990600" cy="152400"/>
          </a:xfrm>
          <a:prstGeom prst="line">
            <a:avLst/>
          </a:prstGeom>
          <a:noFill/>
          <a:ln w="9525">
            <a:solidFill>
              <a:srgbClr val="F8071F"/>
            </a:solidFill>
            <a:round/>
            <a:headEnd/>
            <a:tailEnd/>
          </a:ln>
          <a:effectLst/>
        </p:spPr>
        <p:txBody>
          <a:bodyPr wrap="none" anchor="ctr">
            <a:prstTxWarp prst="textNoShape">
              <a:avLst/>
            </a:prstTxWarp>
          </a:bodyPr>
          <a:lstStyle/>
          <a:p>
            <a:endParaRPr lang="en-US"/>
          </a:p>
        </p:txBody>
      </p:sp>
      <p:sp>
        <p:nvSpPr>
          <p:cNvPr id="210966" name="Text Box 22"/>
          <p:cNvSpPr txBox="1">
            <a:spLocks noChangeArrowheads="1"/>
          </p:cNvSpPr>
          <p:nvPr/>
        </p:nvSpPr>
        <p:spPr bwMode="auto">
          <a:xfrm>
            <a:off x="7543800" y="3733800"/>
            <a:ext cx="1600200" cy="70167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2000">
                <a:solidFill>
                  <a:srgbClr val="F8071F"/>
                </a:solidFill>
                <a:latin typeface="Arial" charset="0"/>
              </a:rPr>
              <a:t>pollen tube nucleus</a:t>
            </a:r>
          </a:p>
        </p:txBody>
      </p:sp>
      <p:sp>
        <p:nvSpPr>
          <p:cNvPr id="210967" name="Text Box 23"/>
          <p:cNvSpPr txBox="1">
            <a:spLocks noChangeArrowheads="1"/>
          </p:cNvSpPr>
          <p:nvPr/>
        </p:nvSpPr>
        <p:spPr bwMode="auto">
          <a:xfrm>
            <a:off x="7543800" y="4419600"/>
            <a:ext cx="1600200" cy="39687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2000">
                <a:solidFill>
                  <a:srgbClr val="F8071F"/>
                </a:solidFill>
                <a:latin typeface="Arial" charset="0"/>
              </a:rPr>
              <a:t>pollen tube</a:t>
            </a:r>
            <a:endParaRPr lang="en-US" sz="2000">
              <a:latin typeface="Arial" charset="0"/>
            </a:endParaRPr>
          </a:p>
        </p:txBody>
      </p:sp>
      <p:sp>
        <p:nvSpPr>
          <p:cNvPr id="210968" name="Line 24"/>
          <p:cNvSpPr>
            <a:spLocks noChangeShapeType="1"/>
          </p:cNvSpPr>
          <p:nvPr/>
        </p:nvSpPr>
        <p:spPr bwMode="auto">
          <a:xfrm flipH="1">
            <a:off x="1219200" y="3200400"/>
            <a:ext cx="228600" cy="1066800"/>
          </a:xfrm>
          <a:prstGeom prst="line">
            <a:avLst/>
          </a:prstGeom>
          <a:noFill/>
          <a:ln w="9525">
            <a:solidFill>
              <a:srgbClr val="F8071F"/>
            </a:solidFill>
            <a:round/>
            <a:headEnd/>
            <a:tailEnd/>
          </a:ln>
          <a:effectLst/>
        </p:spPr>
        <p:txBody>
          <a:bodyPr wrap="none" anchor="ctr">
            <a:prstTxWarp prst="textNoShape">
              <a:avLst/>
            </a:prstTxWarp>
          </a:bodyPr>
          <a:lstStyle/>
          <a:p>
            <a:endParaRPr lang="en-US"/>
          </a:p>
        </p:txBody>
      </p:sp>
      <p:sp>
        <p:nvSpPr>
          <p:cNvPr id="210969" name="Text Box 25"/>
          <p:cNvSpPr txBox="1">
            <a:spLocks noChangeArrowheads="1"/>
          </p:cNvSpPr>
          <p:nvPr/>
        </p:nvSpPr>
        <p:spPr bwMode="auto">
          <a:xfrm>
            <a:off x="685800" y="4267200"/>
            <a:ext cx="14478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solidFill>
                  <a:srgbClr val="F8071F"/>
                </a:solidFill>
                <a:latin typeface="Times New Roman" charset="0"/>
              </a:rPr>
              <a:t>cytoplasm</a:t>
            </a:r>
          </a:p>
        </p:txBody>
      </p:sp>
      <p:sp>
        <p:nvSpPr>
          <p:cNvPr id="210970" name="Line 26"/>
          <p:cNvSpPr>
            <a:spLocks noChangeShapeType="1"/>
          </p:cNvSpPr>
          <p:nvPr/>
        </p:nvSpPr>
        <p:spPr bwMode="auto">
          <a:xfrm flipH="1" flipV="1">
            <a:off x="6705600" y="2667000"/>
            <a:ext cx="838200" cy="228600"/>
          </a:xfrm>
          <a:prstGeom prst="line">
            <a:avLst/>
          </a:prstGeom>
          <a:noFill/>
          <a:ln w="9525">
            <a:solidFill>
              <a:srgbClr val="F8071F"/>
            </a:solidFill>
            <a:round/>
            <a:headEnd/>
            <a:tailEnd/>
          </a:ln>
          <a:effectLst/>
        </p:spPr>
        <p:txBody>
          <a:bodyPr wrap="none" anchor="ctr">
            <a:prstTxWarp prst="textNoShape">
              <a:avLst/>
            </a:prstTxWarp>
          </a:bodyPr>
          <a:lstStyle/>
          <a:p>
            <a:endParaRPr lang="en-US"/>
          </a:p>
        </p:txBody>
      </p:sp>
      <p:sp>
        <p:nvSpPr>
          <p:cNvPr id="210971" name="Text Box 27"/>
          <p:cNvSpPr txBox="1">
            <a:spLocks noChangeArrowheads="1"/>
          </p:cNvSpPr>
          <p:nvPr/>
        </p:nvSpPr>
        <p:spPr bwMode="auto">
          <a:xfrm>
            <a:off x="7543800" y="2743200"/>
            <a:ext cx="1447800" cy="39687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2000">
                <a:solidFill>
                  <a:srgbClr val="F8071F"/>
                </a:solidFill>
                <a:latin typeface="Arial" charset="0"/>
              </a:rPr>
              <a:t>cytoplasm</a:t>
            </a:r>
          </a:p>
        </p:txBody>
      </p:sp>
      <p:sp>
        <p:nvSpPr>
          <p:cNvPr id="210972" name="Rectangle 28"/>
          <p:cNvSpPr>
            <a:spLocks noChangeArrowheads="1"/>
          </p:cNvSpPr>
          <p:nvPr/>
        </p:nvSpPr>
        <p:spPr bwMode="auto">
          <a:xfrm>
            <a:off x="2971800" y="228600"/>
            <a:ext cx="3657600" cy="533400"/>
          </a:xfrm>
          <a:prstGeom prst="rect">
            <a:avLst/>
          </a:prstGeom>
          <a:solidFill>
            <a:srgbClr val="FF9900"/>
          </a:solidFill>
          <a:ln w="9525">
            <a:solidFill>
              <a:schemeClr val="tx1"/>
            </a:solidFill>
            <a:miter lim="800000"/>
            <a:headEnd/>
            <a:tailEnd/>
          </a:ln>
          <a:effectLst/>
        </p:spPr>
        <p:txBody>
          <a:bodyPr lIns="0" tIns="0" rIns="0" bIns="0" anchor="b">
            <a:prstTxWarp prst="textNoShape">
              <a:avLst/>
            </a:prstTxWarp>
          </a:bodyPr>
          <a:lstStyle/>
          <a:p>
            <a:pPr algn="ctr" eaLnBrk="1" hangingPunct="1"/>
            <a:r>
              <a:rPr lang="en-US" sz="2800">
                <a:solidFill>
                  <a:schemeClr val="tx2"/>
                </a:solidFill>
                <a:latin typeface="Arial" charset="0"/>
              </a:rPr>
              <a:t>Fertilisation</a:t>
            </a:r>
            <a:endParaRPr lang="en-US" sz="4400">
              <a:solidFill>
                <a:schemeClr val="tx2"/>
              </a:solidFill>
              <a:latin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2994" name="Picture 2" descr="5"/>
          <p:cNvPicPr>
            <a:picLocks noChangeAspect="1" noChangeArrowheads="1"/>
          </p:cNvPicPr>
          <p:nvPr/>
        </p:nvPicPr>
        <p:blipFill>
          <a:blip r:embed="rId3"/>
          <a:srcRect/>
          <a:stretch>
            <a:fillRect/>
          </a:stretch>
        </p:blipFill>
        <p:spPr bwMode="auto">
          <a:xfrm>
            <a:off x="3354388" y="1068388"/>
            <a:ext cx="2249487" cy="3892550"/>
          </a:xfrm>
          <a:prstGeom prst="rect">
            <a:avLst/>
          </a:prstGeom>
          <a:noFill/>
          <a:ln w="9525">
            <a:noFill/>
            <a:miter lim="800000"/>
            <a:headEnd/>
            <a:tailEnd/>
          </a:ln>
        </p:spPr>
      </p:pic>
      <p:sp>
        <p:nvSpPr>
          <p:cNvPr id="212996" name="Rectangle 4"/>
          <p:cNvSpPr>
            <a:spLocks noChangeArrowheads="1"/>
          </p:cNvSpPr>
          <p:nvPr/>
        </p:nvSpPr>
        <p:spPr bwMode="auto">
          <a:xfrm>
            <a:off x="7086600" y="6729413"/>
            <a:ext cx="11430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8A758F84-C2A5-744B-91E0-9FA56CD82B83}" type="datetime3">
              <a:rPr kumimoji="1" lang="en-US" sz="800" b="1">
                <a:solidFill>
                  <a:srgbClr val="3F3F2C"/>
                </a:solidFill>
              </a:rPr>
              <a:pPr algn="r" eaLnBrk="1" hangingPunct="1"/>
              <a:t>January 16, 10</a:t>
            </a:fld>
            <a:endParaRPr kumimoji="1" lang="en-US" sz="800" b="1">
              <a:solidFill>
                <a:srgbClr val="3F3F2C"/>
              </a:solidFill>
              <a:latin typeface="Times New Roman" charset="0"/>
            </a:endParaRPr>
          </a:p>
        </p:txBody>
      </p:sp>
      <p:sp>
        <p:nvSpPr>
          <p:cNvPr id="212997" name="Rectangle 5"/>
          <p:cNvSpPr>
            <a:spLocks noChangeArrowheads="1"/>
          </p:cNvSpPr>
          <p:nvPr/>
        </p:nvSpPr>
        <p:spPr bwMode="auto">
          <a:xfrm>
            <a:off x="152400" y="6729413"/>
            <a:ext cx="5943600" cy="152400"/>
          </a:xfrm>
          <a:prstGeom prst="rect">
            <a:avLst/>
          </a:prstGeom>
          <a:noFill/>
          <a:ln w="9525">
            <a:noFill/>
            <a:miter lim="800000"/>
            <a:headEnd/>
            <a:tailEnd/>
          </a:ln>
          <a:effectLst/>
        </p:spPr>
        <p:txBody>
          <a:bodyPr lIns="0" tIns="0" rIns="0" bIns="0">
            <a:prstTxWarp prst="textNoShape">
              <a:avLst/>
            </a:prstTxWarp>
          </a:bodyPr>
          <a:lstStyle/>
          <a:p>
            <a:pPr eaLnBrk="1" hangingPunct="1">
              <a:lnSpc>
                <a:spcPct val="90000"/>
              </a:lnSpc>
            </a:pPr>
            <a:r>
              <a:rPr kumimoji="1" lang="en-US" sz="900" b="1">
                <a:solidFill>
                  <a:srgbClr val="3F3F2C"/>
                </a:solidFill>
              </a:rPr>
              <a:t>Copyright </a:t>
            </a:r>
            <a:r>
              <a:rPr kumimoji="1" lang="en-US" sz="900" b="1">
                <a:solidFill>
                  <a:srgbClr val="3F3F2C"/>
                </a:solidFill>
              </a:rPr>
              <a:t>© 2006-2011 Marshall Cavendish International (Singapore) Pte. Ltd. </a:t>
            </a:r>
          </a:p>
        </p:txBody>
      </p:sp>
      <p:sp>
        <p:nvSpPr>
          <p:cNvPr id="212998" name="Rectangle 6"/>
          <p:cNvSpPr>
            <a:spLocks noChangeArrowheads="1"/>
          </p:cNvSpPr>
          <p:nvPr/>
        </p:nvSpPr>
        <p:spPr bwMode="auto">
          <a:xfrm>
            <a:off x="8534400" y="6729413"/>
            <a:ext cx="3048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CB4EC49A-271A-D146-8072-4B12C098A450}" type="slidenum">
              <a:rPr kumimoji="1" lang="en-US" sz="900">
                <a:solidFill>
                  <a:srgbClr val="3F3F2C"/>
                </a:solidFill>
              </a:rPr>
              <a:pPr algn="r" eaLnBrk="1" hangingPunct="1"/>
              <a:t>34</a:t>
            </a:fld>
            <a:endParaRPr kumimoji="1" lang="en-US" sz="1400">
              <a:latin typeface="Arial" charset="0"/>
            </a:endParaRPr>
          </a:p>
        </p:txBody>
      </p:sp>
      <p:sp>
        <p:nvSpPr>
          <p:cNvPr id="212999" name="Text Box 7"/>
          <p:cNvSpPr txBox="1">
            <a:spLocks noChangeArrowheads="1"/>
          </p:cNvSpPr>
          <p:nvPr/>
        </p:nvSpPr>
        <p:spPr bwMode="auto">
          <a:xfrm>
            <a:off x="838200" y="5105400"/>
            <a:ext cx="7924800" cy="1735138"/>
          </a:xfrm>
          <a:prstGeom prst="rect">
            <a:avLst/>
          </a:prstGeom>
          <a:solidFill>
            <a:srgbClr val="FFFFCC"/>
          </a:solidFill>
          <a:ln w="9525">
            <a:noFill/>
            <a:miter lim="800000"/>
            <a:headEnd/>
            <a:tailEnd/>
          </a:ln>
          <a:effectLst/>
        </p:spPr>
        <p:txBody>
          <a:bodyPr>
            <a:prstTxWarp prst="textNoShape">
              <a:avLst/>
            </a:prstTxWarp>
            <a:spAutoFit/>
          </a:bodyPr>
          <a:lstStyle/>
          <a:p>
            <a:pPr eaLnBrk="1" hangingPunct="1">
              <a:spcBef>
                <a:spcPct val="50000"/>
              </a:spcBef>
              <a:buFont typeface="Times" charset="0"/>
              <a:buChar char="•"/>
            </a:pPr>
            <a:r>
              <a:rPr lang="en-US" sz="2400">
                <a:latin typeface="Arial" charset="0"/>
              </a:rPr>
              <a:t> As the pollen tube grows, it secretes enzymes to digest the surrounding tissue of the stigma and style. </a:t>
            </a:r>
          </a:p>
          <a:p>
            <a:pPr eaLnBrk="1" hangingPunct="1">
              <a:spcBef>
                <a:spcPct val="50000"/>
              </a:spcBef>
              <a:buFont typeface="Times" charset="0"/>
              <a:buChar char="•"/>
            </a:pPr>
            <a:r>
              <a:rPr lang="en-US" sz="2400">
                <a:latin typeface="Arial" charset="0"/>
              </a:rPr>
              <a:t> Thus, the pollen tube penetrates right through the style as it grows.</a:t>
            </a:r>
          </a:p>
        </p:txBody>
      </p:sp>
      <p:pic>
        <p:nvPicPr>
          <p:cNvPr id="213000" name="Picture 8"/>
          <p:cNvPicPr>
            <a:picLocks noChangeAspect="1" noChangeArrowheads="1"/>
          </p:cNvPicPr>
          <p:nvPr/>
        </p:nvPicPr>
        <p:blipFill>
          <a:blip r:embed="rId4"/>
          <a:srcRect/>
          <a:stretch>
            <a:fillRect/>
          </a:stretch>
        </p:blipFill>
        <p:spPr bwMode="auto">
          <a:xfrm>
            <a:off x="7270750" y="228600"/>
            <a:ext cx="1568450" cy="274638"/>
          </a:xfrm>
          <a:prstGeom prst="rect">
            <a:avLst/>
          </a:prstGeom>
          <a:noFill/>
          <a:ln w="9525">
            <a:noFill/>
            <a:miter lim="800000"/>
            <a:headEnd/>
            <a:tailEnd/>
          </a:ln>
        </p:spPr>
      </p:pic>
      <p:sp>
        <p:nvSpPr>
          <p:cNvPr id="213001" name="Oval 9"/>
          <p:cNvSpPr>
            <a:spLocks noChangeArrowheads="1"/>
          </p:cNvSpPr>
          <p:nvPr/>
        </p:nvSpPr>
        <p:spPr bwMode="auto">
          <a:xfrm>
            <a:off x="457200" y="5334000"/>
            <a:ext cx="269875" cy="239713"/>
          </a:xfrm>
          <a:prstGeom prst="ellipse">
            <a:avLst/>
          </a:prstGeom>
          <a:solidFill>
            <a:srgbClr val="FF2332"/>
          </a:solidFill>
          <a:ln w="12700" cap="sq">
            <a:solidFill>
              <a:schemeClr val="tx1"/>
            </a:solidFill>
            <a:round/>
            <a:headEnd type="none" w="sm" len="sm"/>
            <a:tailEnd type="none" w="sm" len="sm"/>
          </a:ln>
          <a:effectLst/>
        </p:spPr>
        <p:txBody>
          <a:bodyPr wrap="none" anchor="ctr">
            <a:prstTxWarp prst="textNoShape">
              <a:avLst/>
            </a:prstTxWarp>
          </a:bodyPr>
          <a:lstStyle/>
          <a:p>
            <a:pPr algn="ctr" eaLnBrk="1" hangingPunct="1"/>
            <a:r>
              <a:rPr kumimoji="1" lang="en-US" sz="1600" b="1">
                <a:solidFill>
                  <a:schemeClr val="bg1"/>
                </a:solidFill>
                <a:latin typeface="Times New Roman" charset="0"/>
              </a:rPr>
              <a:t>4</a:t>
            </a:r>
          </a:p>
        </p:txBody>
      </p:sp>
      <p:sp>
        <p:nvSpPr>
          <p:cNvPr id="213002" name="Line 10"/>
          <p:cNvSpPr>
            <a:spLocks noChangeShapeType="1"/>
          </p:cNvSpPr>
          <p:nvPr/>
        </p:nvSpPr>
        <p:spPr bwMode="auto">
          <a:xfrm flipH="1">
            <a:off x="2590800" y="1752600"/>
            <a:ext cx="1676400" cy="0"/>
          </a:xfrm>
          <a:prstGeom prst="line">
            <a:avLst/>
          </a:prstGeom>
          <a:noFill/>
          <a:ln w="9525">
            <a:solidFill>
              <a:srgbClr val="F8071F"/>
            </a:solidFill>
            <a:round/>
            <a:headEnd/>
            <a:tailEnd/>
          </a:ln>
          <a:effectLst/>
        </p:spPr>
        <p:txBody>
          <a:bodyPr>
            <a:prstTxWarp prst="textNoShape">
              <a:avLst/>
            </a:prstTxWarp>
          </a:bodyPr>
          <a:lstStyle/>
          <a:p>
            <a:endParaRPr lang="en-US"/>
          </a:p>
        </p:txBody>
      </p:sp>
      <p:sp>
        <p:nvSpPr>
          <p:cNvPr id="213003" name="Text Box 11"/>
          <p:cNvSpPr txBox="1">
            <a:spLocks noChangeArrowheads="1"/>
          </p:cNvSpPr>
          <p:nvPr/>
        </p:nvSpPr>
        <p:spPr bwMode="auto">
          <a:xfrm>
            <a:off x="2057400" y="1600200"/>
            <a:ext cx="6858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solidFill>
                  <a:srgbClr val="F8071F"/>
                </a:solidFill>
                <a:latin typeface="Times New Roman" charset="0"/>
              </a:rPr>
              <a:t>style</a:t>
            </a:r>
            <a:endParaRPr lang="en-US" sz="1600" b="1">
              <a:solidFill>
                <a:srgbClr val="F8071F"/>
              </a:solidFill>
              <a:latin typeface="Times New Roman" charset="0"/>
            </a:endParaRPr>
          </a:p>
        </p:txBody>
      </p:sp>
      <p:sp>
        <p:nvSpPr>
          <p:cNvPr id="213004" name="Line 12"/>
          <p:cNvSpPr>
            <a:spLocks noChangeShapeType="1"/>
          </p:cNvSpPr>
          <p:nvPr/>
        </p:nvSpPr>
        <p:spPr bwMode="auto">
          <a:xfrm>
            <a:off x="4572000" y="1143000"/>
            <a:ext cx="12192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13005" name="Text Box 13"/>
          <p:cNvSpPr txBox="1">
            <a:spLocks noChangeArrowheads="1"/>
          </p:cNvSpPr>
          <p:nvPr/>
        </p:nvSpPr>
        <p:spPr bwMode="auto">
          <a:xfrm>
            <a:off x="5791200" y="990600"/>
            <a:ext cx="1600200" cy="5810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germinating pollen grain</a:t>
            </a:r>
          </a:p>
        </p:txBody>
      </p:sp>
      <p:sp>
        <p:nvSpPr>
          <p:cNvPr id="213006" name="Line 14"/>
          <p:cNvSpPr>
            <a:spLocks noChangeShapeType="1"/>
          </p:cNvSpPr>
          <p:nvPr/>
        </p:nvSpPr>
        <p:spPr bwMode="auto">
          <a:xfrm>
            <a:off x="4648200" y="1295400"/>
            <a:ext cx="1143000" cy="457200"/>
          </a:xfrm>
          <a:prstGeom prst="line">
            <a:avLst/>
          </a:prstGeom>
          <a:noFill/>
          <a:ln w="9525">
            <a:solidFill>
              <a:srgbClr val="F8071F"/>
            </a:solidFill>
            <a:round/>
            <a:headEnd/>
            <a:tailEnd/>
          </a:ln>
          <a:effectLst/>
        </p:spPr>
        <p:txBody>
          <a:bodyPr wrap="none" anchor="ctr">
            <a:prstTxWarp prst="textNoShape">
              <a:avLst/>
            </a:prstTxWarp>
          </a:bodyPr>
          <a:lstStyle/>
          <a:p>
            <a:endParaRPr lang="en-US"/>
          </a:p>
        </p:txBody>
      </p:sp>
      <p:sp>
        <p:nvSpPr>
          <p:cNvPr id="213007" name="Line 15"/>
          <p:cNvSpPr>
            <a:spLocks noChangeShapeType="1"/>
          </p:cNvSpPr>
          <p:nvPr/>
        </p:nvSpPr>
        <p:spPr bwMode="auto">
          <a:xfrm>
            <a:off x="4495800" y="1600200"/>
            <a:ext cx="1295400" cy="533400"/>
          </a:xfrm>
          <a:prstGeom prst="line">
            <a:avLst/>
          </a:prstGeom>
          <a:noFill/>
          <a:ln w="9525">
            <a:solidFill>
              <a:srgbClr val="F8071F"/>
            </a:solidFill>
            <a:round/>
            <a:headEnd/>
            <a:tailEnd/>
          </a:ln>
          <a:effectLst/>
        </p:spPr>
        <p:txBody>
          <a:bodyPr wrap="none" anchor="ctr">
            <a:prstTxWarp prst="textNoShape">
              <a:avLst/>
            </a:prstTxWarp>
          </a:bodyPr>
          <a:lstStyle/>
          <a:p>
            <a:endParaRPr lang="en-US"/>
          </a:p>
        </p:txBody>
      </p:sp>
      <p:sp>
        <p:nvSpPr>
          <p:cNvPr id="213008" name="Text Box 16"/>
          <p:cNvSpPr txBox="1">
            <a:spLocks noChangeArrowheads="1"/>
          </p:cNvSpPr>
          <p:nvPr/>
        </p:nvSpPr>
        <p:spPr bwMode="auto">
          <a:xfrm>
            <a:off x="5791200" y="1965325"/>
            <a:ext cx="2057400" cy="45720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2400">
                <a:solidFill>
                  <a:srgbClr val="F8071F"/>
                </a:solidFill>
                <a:latin typeface="Arial" charset="0"/>
              </a:rPr>
              <a:t>pollen tube</a:t>
            </a:r>
            <a:endParaRPr lang="en-US" sz="2400">
              <a:latin typeface="Arial" charset="0"/>
            </a:endParaRPr>
          </a:p>
        </p:txBody>
      </p:sp>
      <p:sp>
        <p:nvSpPr>
          <p:cNvPr id="213009" name="Text Box 17"/>
          <p:cNvSpPr txBox="1">
            <a:spLocks noChangeArrowheads="1"/>
          </p:cNvSpPr>
          <p:nvPr/>
        </p:nvSpPr>
        <p:spPr bwMode="auto">
          <a:xfrm>
            <a:off x="5791200" y="1600200"/>
            <a:ext cx="1600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solidFill>
                  <a:srgbClr val="F8071F"/>
                </a:solidFill>
                <a:latin typeface="Times New Roman" charset="0"/>
              </a:rPr>
              <a:t>stigma</a:t>
            </a:r>
            <a:endParaRPr lang="en-US" sz="1600">
              <a:latin typeface="Times New Roman" charset="0"/>
            </a:endParaRPr>
          </a:p>
        </p:txBody>
      </p:sp>
      <p:sp>
        <p:nvSpPr>
          <p:cNvPr id="213010" name="Rectangle 18"/>
          <p:cNvSpPr>
            <a:spLocks noChangeArrowheads="1"/>
          </p:cNvSpPr>
          <p:nvPr/>
        </p:nvSpPr>
        <p:spPr bwMode="auto">
          <a:xfrm>
            <a:off x="2971800" y="228600"/>
            <a:ext cx="3657600" cy="533400"/>
          </a:xfrm>
          <a:prstGeom prst="rect">
            <a:avLst/>
          </a:prstGeom>
          <a:solidFill>
            <a:srgbClr val="FF9900"/>
          </a:solidFill>
          <a:ln w="9525">
            <a:solidFill>
              <a:schemeClr val="tx1"/>
            </a:solidFill>
            <a:miter lim="800000"/>
            <a:headEnd/>
            <a:tailEnd/>
          </a:ln>
          <a:effectLst/>
        </p:spPr>
        <p:txBody>
          <a:bodyPr lIns="0" tIns="0" rIns="0" bIns="0" anchor="b">
            <a:prstTxWarp prst="textNoShape">
              <a:avLst/>
            </a:prstTxWarp>
          </a:bodyPr>
          <a:lstStyle/>
          <a:p>
            <a:pPr algn="ctr" eaLnBrk="1" hangingPunct="1"/>
            <a:r>
              <a:rPr lang="en-US" sz="2800">
                <a:solidFill>
                  <a:schemeClr val="tx2"/>
                </a:solidFill>
                <a:latin typeface="Arial" charset="0"/>
              </a:rPr>
              <a:t>Fertilisation</a:t>
            </a:r>
            <a:endParaRPr lang="en-US" sz="4400">
              <a:solidFill>
                <a:schemeClr val="tx2"/>
              </a:solidFill>
              <a:latin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42" name="Picture 2"/>
          <p:cNvPicPr>
            <a:picLocks noChangeAspect="1" noChangeArrowheads="1"/>
          </p:cNvPicPr>
          <p:nvPr/>
        </p:nvPicPr>
        <p:blipFill>
          <a:blip r:embed="rId3"/>
          <a:srcRect/>
          <a:stretch>
            <a:fillRect/>
          </a:stretch>
        </p:blipFill>
        <p:spPr bwMode="auto">
          <a:xfrm>
            <a:off x="7270750" y="228600"/>
            <a:ext cx="1568450" cy="274638"/>
          </a:xfrm>
          <a:prstGeom prst="rect">
            <a:avLst/>
          </a:prstGeom>
          <a:noFill/>
          <a:ln w="9525">
            <a:noFill/>
            <a:miter lim="800000"/>
            <a:headEnd/>
            <a:tailEnd/>
          </a:ln>
        </p:spPr>
      </p:pic>
      <p:sp>
        <p:nvSpPr>
          <p:cNvPr id="215043" name="Rectangle 3"/>
          <p:cNvSpPr>
            <a:spLocks noChangeArrowheads="1"/>
          </p:cNvSpPr>
          <p:nvPr/>
        </p:nvSpPr>
        <p:spPr bwMode="auto">
          <a:xfrm>
            <a:off x="0" y="6653213"/>
            <a:ext cx="9144000" cy="457200"/>
          </a:xfrm>
          <a:prstGeom prst="rect">
            <a:avLst/>
          </a:prstGeom>
          <a:solidFill>
            <a:srgbClr val="EAEBE4"/>
          </a:solidFill>
          <a:ln w="9525">
            <a:noFill/>
            <a:miter lim="800000"/>
            <a:headEnd/>
            <a:tailEnd/>
          </a:ln>
          <a:effectLst/>
        </p:spPr>
        <p:txBody>
          <a:bodyPr wrap="none" anchor="ctr">
            <a:prstTxWarp prst="textNoShape">
              <a:avLst/>
            </a:prstTxWarp>
          </a:bodyPr>
          <a:lstStyle/>
          <a:p>
            <a:pPr algn="ctr" eaLnBrk="1" hangingPunct="1"/>
            <a:endParaRPr kumimoji="1" lang="en-US" sz="2400">
              <a:latin typeface="Times New Roman" charset="0"/>
            </a:endParaRPr>
          </a:p>
        </p:txBody>
      </p:sp>
      <p:sp>
        <p:nvSpPr>
          <p:cNvPr id="215044" name="Rectangle 4"/>
          <p:cNvSpPr>
            <a:spLocks noChangeArrowheads="1"/>
          </p:cNvSpPr>
          <p:nvPr/>
        </p:nvSpPr>
        <p:spPr bwMode="auto">
          <a:xfrm>
            <a:off x="7086600" y="6729413"/>
            <a:ext cx="11430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15BF56EB-95C1-D24F-B8C2-1E6A55727887}" type="datetime3">
              <a:rPr kumimoji="1" lang="en-US" sz="800" b="1">
                <a:solidFill>
                  <a:srgbClr val="3F3F2C"/>
                </a:solidFill>
              </a:rPr>
              <a:pPr algn="r" eaLnBrk="1" hangingPunct="1"/>
              <a:t>January 16, 10</a:t>
            </a:fld>
            <a:endParaRPr kumimoji="1" lang="en-US" sz="800" b="1">
              <a:solidFill>
                <a:srgbClr val="3F3F2C"/>
              </a:solidFill>
              <a:latin typeface="Times New Roman" charset="0"/>
            </a:endParaRPr>
          </a:p>
        </p:txBody>
      </p:sp>
      <p:sp>
        <p:nvSpPr>
          <p:cNvPr id="215045" name="Rectangle 5"/>
          <p:cNvSpPr>
            <a:spLocks noChangeArrowheads="1"/>
          </p:cNvSpPr>
          <p:nvPr/>
        </p:nvSpPr>
        <p:spPr bwMode="auto">
          <a:xfrm>
            <a:off x="152400" y="6729413"/>
            <a:ext cx="5943600" cy="152400"/>
          </a:xfrm>
          <a:prstGeom prst="rect">
            <a:avLst/>
          </a:prstGeom>
          <a:noFill/>
          <a:ln w="9525">
            <a:noFill/>
            <a:miter lim="800000"/>
            <a:headEnd/>
            <a:tailEnd/>
          </a:ln>
          <a:effectLst/>
        </p:spPr>
        <p:txBody>
          <a:bodyPr lIns="0" tIns="0" rIns="0" bIns="0">
            <a:prstTxWarp prst="textNoShape">
              <a:avLst/>
            </a:prstTxWarp>
          </a:bodyPr>
          <a:lstStyle/>
          <a:p>
            <a:pPr eaLnBrk="1" hangingPunct="1">
              <a:lnSpc>
                <a:spcPct val="90000"/>
              </a:lnSpc>
            </a:pPr>
            <a:r>
              <a:rPr kumimoji="1" lang="en-US" sz="900" b="1">
                <a:solidFill>
                  <a:srgbClr val="3F3F2C"/>
                </a:solidFill>
              </a:rPr>
              <a:t>Copyright </a:t>
            </a:r>
            <a:r>
              <a:rPr kumimoji="1" lang="en-US" sz="900" b="1">
                <a:solidFill>
                  <a:srgbClr val="3F3F2C"/>
                </a:solidFill>
              </a:rPr>
              <a:t>© 2006-2011 Marshall Cavendish International (Singapore) Pte. Ltd. </a:t>
            </a:r>
          </a:p>
        </p:txBody>
      </p:sp>
      <p:sp>
        <p:nvSpPr>
          <p:cNvPr id="215046" name="Rectangle 6"/>
          <p:cNvSpPr>
            <a:spLocks noChangeArrowheads="1"/>
          </p:cNvSpPr>
          <p:nvPr/>
        </p:nvSpPr>
        <p:spPr bwMode="auto">
          <a:xfrm>
            <a:off x="8534400" y="6729413"/>
            <a:ext cx="3048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BC84604B-63D2-464F-86A7-7B6821F3D67D}" type="slidenum">
              <a:rPr kumimoji="1" lang="en-US" sz="900">
                <a:solidFill>
                  <a:srgbClr val="3F3F2C"/>
                </a:solidFill>
              </a:rPr>
              <a:pPr algn="r" eaLnBrk="1" hangingPunct="1"/>
              <a:t>35</a:t>
            </a:fld>
            <a:endParaRPr kumimoji="1" lang="en-US" sz="1400">
              <a:latin typeface="Arial" charset="0"/>
            </a:endParaRPr>
          </a:p>
        </p:txBody>
      </p:sp>
      <p:sp>
        <p:nvSpPr>
          <p:cNvPr id="215047" name="Text Box 7"/>
          <p:cNvSpPr txBox="1">
            <a:spLocks noChangeArrowheads="1"/>
          </p:cNvSpPr>
          <p:nvPr/>
        </p:nvSpPr>
        <p:spPr bwMode="auto">
          <a:xfrm>
            <a:off x="838200" y="5257800"/>
            <a:ext cx="7620000" cy="1370013"/>
          </a:xfrm>
          <a:prstGeom prst="rect">
            <a:avLst/>
          </a:prstGeom>
          <a:solidFill>
            <a:srgbClr val="FFFFCC"/>
          </a:solidFill>
          <a:ln w="9525">
            <a:noFill/>
            <a:miter lim="800000"/>
            <a:headEnd/>
            <a:tailEnd/>
          </a:ln>
          <a:effectLst/>
        </p:spPr>
        <p:txBody>
          <a:bodyPr>
            <a:prstTxWarp prst="textNoShape">
              <a:avLst/>
            </a:prstTxWarp>
            <a:spAutoFit/>
          </a:bodyPr>
          <a:lstStyle/>
          <a:p>
            <a:pPr eaLnBrk="1" hangingPunct="1">
              <a:spcBef>
                <a:spcPct val="50000"/>
              </a:spcBef>
              <a:buFont typeface="Times" charset="0"/>
              <a:buNone/>
            </a:pPr>
            <a:r>
              <a:rPr lang="en-US" sz="2400">
                <a:latin typeface="Arial" charset="0"/>
              </a:rPr>
              <a:t>The pollen tube enters the ovule usually through an opening in the ovule wall called the </a:t>
            </a:r>
            <a:r>
              <a:rPr lang="en-US" sz="2400" b="1">
                <a:latin typeface="Arial" charset="0"/>
              </a:rPr>
              <a:t>micropyle</a:t>
            </a:r>
            <a:r>
              <a:rPr lang="en-US" sz="2400">
                <a:latin typeface="Arial" charset="0"/>
              </a:rPr>
              <a:t>.</a:t>
            </a:r>
          </a:p>
          <a:p>
            <a:pPr eaLnBrk="1" hangingPunct="1">
              <a:spcBef>
                <a:spcPct val="50000"/>
              </a:spcBef>
              <a:buFont typeface="Times" charset="0"/>
              <a:buNone/>
            </a:pPr>
            <a:endParaRPr lang="en-US" sz="2400">
              <a:latin typeface="Arial" charset="0"/>
            </a:endParaRPr>
          </a:p>
        </p:txBody>
      </p:sp>
      <p:pic>
        <p:nvPicPr>
          <p:cNvPr id="215048" name="Picture 8"/>
          <p:cNvPicPr>
            <a:picLocks noChangeAspect="1" noChangeArrowheads="1"/>
          </p:cNvPicPr>
          <p:nvPr/>
        </p:nvPicPr>
        <p:blipFill>
          <a:blip r:embed="rId4"/>
          <a:srcRect/>
          <a:stretch>
            <a:fillRect/>
          </a:stretch>
        </p:blipFill>
        <p:spPr bwMode="auto">
          <a:xfrm>
            <a:off x="3276600" y="946150"/>
            <a:ext cx="2424113" cy="4051300"/>
          </a:xfrm>
          <a:prstGeom prst="rect">
            <a:avLst/>
          </a:prstGeom>
          <a:noFill/>
        </p:spPr>
      </p:pic>
      <p:sp>
        <p:nvSpPr>
          <p:cNvPr id="215049" name="Oval 9"/>
          <p:cNvSpPr>
            <a:spLocks noChangeArrowheads="1"/>
          </p:cNvSpPr>
          <p:nvPr/>
        </p:nvSpPr>
        <p:spPr bwMode="auto">
          <a:xfrm>
            <a:off x="457200" y="5334000"/>
            <a:ext cx="269875" cy="239713"/>
          </a:xfrm>
          <a:prstGeom prst="ellipse">
            <a:avLst/>
          </a:prstGeom>
          <a:solidFill>
            <a:srgbClr val="FF2332"/>
          </a:solidFill>
          <a:ln w="12700" cap="sq">
            <a:solidFill>
              <a:schemeClr val="tx1"/>
            </a:solidFill>
            <a:round/>
            <a:headEnd type="none" w="sm" len="sm"/>
            <a:tailEnd type="none" w="sm" len="sm"/>
          </a:ln>
          <a:effectLst/>
        </p:spPr>
        <p:txBody>
          <a:bodyPr wrap="none" anchor="ctr">
            <a:prstTxWarp prst="textNoShape">
              <a:avLst/>
            </a:prstTxWarp>
          </a:bodyPr>
          <a:lstStyle/>
          <a:p>
            <a:pPr algn="ctr" eaLnBrk="1" hangingPunct="1"/>
            <a:r>
              <a:rPr kumimoji="1" lang="en-US" sz="1600" b="1">
                <a:solidFill>
                  <a:schemeClr val="bg1"/>
                </a:solidFill>
                <a:latin typeface="Times New Roman" charset="0"/>
              </a:rPr>
              <a:t>5</a:t>
            </a:r>
          </a:p>
        </p:txBody>
      </p:sp>
      <p:sp>
        <p:nvSpPr>
          <p:cNvPr id="215050" name="Line 10"/>
          <p:cNvSpPr>
            <a:spLocks noChangeShapeType="1"/>
          </p:cNvSpPr>
          <p:nvPr/>
        </p:nvSpPr>
        <p:spPr bwMode="auto">
          <a:xfrm flipH="1">
            <a:off x="2590800" y="1752600"/>
            <a:ext cx="16764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15051" name="Text Box 11"/>
          <p:cNvSpPr txBox="1">
            <a:spLocks noChangeArrowheads="1"/>
          </p:cNvSpPr>
          <p:nvPr/>
        </p:nvSpPr>
        <p:spPr bwMode="auto">
          <a:xfrm>
            <a:off x="2057400" y="1600200"/>
            <a:ext cx="6858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style</a:t>
            </a:r>
            <a:endParaRPr lang="en-US" sz="1600" b="1">
              <a:latin typeface="Times New Roman" charset="0"/>
            </a:endParaRPr>
          </a:p>
        </p:txBody>
      </p:sp>
      <p:sp>
        <p:nvSpPr>
          <p:cNvPr id="215052" name="Text Box 12"/>
          <p:cNvSpPr txBox="1">
            <a:spLocks noChangeArrowheads="1"/>
          </p:cNvSpPr>
          <p:nvPr/>
        </p:nvSpPr>
        <p:spPr bwMode="auto">
          <a:xfrm>
            <a:off x="5791200" y="3962400"/>
            <a:ext cx="1905000" cy="45720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2400">
                <a:solidFill>
                  <a:srgbClr val="F8071F"/>
                </a:solidFill>
                <a:latin typeface="Arial" charset="0"/>
              </a:rPr>
              <a:t>micropyle</a:t>
            </a:r>
            <a:endParaRPr lang="en-US" sz="2400">
              <a:latin typeface="Arial" charset="0"/>
            </a:endParaRPr>
          </a:p>
        </p:txBody>
      </p:sp>
      <p:sp>
        <p:nvSpPr>
          <p:cNvPr id="215053" name="Line 13"/>
          <p:cNvSpPr>
            <a:spLocks noChangeShapeType="1"/>
          </p:cNvSpPr>
          <p:nvPr/>
        </p:nvSpPr>
        <p:spPr bwMode="auto">
          <a:xfrm>
            <a:off x="4572000" y="1143000"/>
            <a:ext cx="12192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15054" name="Text Box 14"/>
          <p:cNvSpPr txBox="1">
            <a:spLocks noChangeArrowheads="1"/>
          </p:cNvSpPr>
          <p:nvPr/>
        </p:nvSpPr>
        <p:spPr bwMode="auto">
          <a:xfrm>
            <a:off x="5791200" y="990600"/>
            <a:ext cx="1600200" cy="5810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germinating pollen grain</a:t>
            </a:r>
          </a:p>
        </p:txBody>
      </p:sp>
      <p:sp>
        <p:nvSpPr>
          <p:cNvPr id="215055" name="Line 15"/>
          <p:cNvSpPr>
            <a:spLocks noChangeShapeType="1"/>
          </p:cNvSpPr>
          <p:nvPr/>
        </p:nvSpPr>
        <p:spPr bwMode="auto">
          <a:xfrm>
            <a:off x="4648200" y="1295400"/>
            <a:ext cx="1143000" cy="457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056" name="Line 16"/>
          <p:cNvSpPr>
            <a:spLocks noChangeShapeType="1"/>
          </p:cNvSpPr>
          <p:nvPr/>
        </p:nvSpPr>
        <p:spPr bwMode="auto">
          <a:xfrm>
            <a:off x="4876800" y="3810000"/>
            <a:ext cx="914400" cy="304800"/>
          </a:xfrm>
          <a:prstGeom prst="line">
            <a:avLst/>
          </a:prstGeom>
          <a:noFill/>
          <a:ln w="9525">
            <a:solidFill>
              <a:srgbClr val="F8071F"/>
            </a:solidFill>
            <a:round/>
            <a:headEnd/>
            <a:tailEnd/>
          </a:ln>
          <a:effectLst/>
        </p:spPr>
        <p:txBody>
          <a:bodyPr wrap="none" anchor="ctr">
            <a:prstTxWarp prst="textNoShape">
              <a:avLst/>
            </a:prstTxWarp>
          </a:bodyPr>
          <a:lstStyle/>
          <a:p>
            <a:endParaRPr lang="en-US"/>
          </a:p>
        </p:txBody>
      </p:sp>
      <p:sp>
        <p:nvSpPr>
          <p:cNvPr id="215057" name="Line 17"/>
          <p:cNvSpPr>
            <a:spLocks noChangeShapeType="1"/>
          </p:cNvSpPr>
          <p:nvPr/>
        </p:nvSpPr>
        <p:spPr bwMode="auto">
          <a:xfrm>
            <a:off x="4495800" y="1600200"/>
            <a:ext cx="1295400" cy="533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058" name="Text Box 18"/>
          <p:cNvSpPr txBox="1">
            <a:spLocks noChangeArrowheads="1"/>
          </p:cNvSpPr>
          <p:nvPr/>
        </p:nvSpPr>
        <p:spPr bwMode="auto">
          <a:xfrm>
            <a:off x="5791200" y="1965325"/>
            <a:ext cx="1600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pollen tube</a:t>
            </a:r>
          </a:p>
        </p:txBody>
      </p:sp>
      <p:sp>
        <p:nvSpPr>
          <p:cNvPr id="215059" name="Text Box 19"/>
          <p:cNvSpPr txBox="1">
            <a:spLocks noChangeArrowheads="1"/>
          </p:cNvSpPr>
          <p:nvPr/>
        </p:nvSpPr>
        <p:spPr bwMode="auto">
          <a:xfrm>
            <a:off x="5791200" y="1600200"/>
            <a:ext cx="1600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stigma</a:t>
            </a:r>
          </a:p>
        </p:txBody>
      </p:sp>
      <p:sp>
        <p:nvSpPr>
          <p:cNvPr id="215060" name="Rectangle 20"/>
          <p:cNvSpPr>
            <a:spLocks noChangeArrowheads="1"/>
          </p:cNvSpPr>
          <p:nvPr/>
        </p:nvSpPr>
        <p:spPr bwMode="auto">
          <a:xfrm>
            <a:off x="2971800" y="228600"/>
            <a:ext cx="3657600" cy="533400"/>
          </a:xfrm>
          <a:prstGeom prst="rect">
            <a:avLst/>
          </a:prstGeom>
          <a:solidFill>
            <a:srgbClr val="FF9900"/>
          </a:solidFill>
          <a:ln w="9525">
            <a:solidFill>
              <a:schemeClr val="tx1"/>
            </a:solidFill>
            <a:miter lim="800000"/>
            <a:headEnd/>
            <a:tailEnd/>
          </a:ln>
          <a:effectLst/>
        </p:spPr>
        <p:txBody>
          <a:bodyPr lIns="0" tIns="0" rIns="0" bIns="0" anchor="b">
            <a:prstTxWarp prst="textNoShape">
              <a:avLst/>
            </a:prstTxWarp>
          </a:bodyPr>
          <a:lstStyle/>
          <a:p>
            <a:pPr algn="ctr" eaLnBrk="1" hangingPunct="1"/>
            <a:r>
              <a:rPr lang="en-US" sz="2800">
                <a:solidFill>
                  <a:schemeClr val="tx2"/>
                </a:solidFill>
                <a:latin typeface="Arial" charset="0"/>
              </a:rPr>
              <a:t>Fertilisation</a:t>
            </a:r>
            <a:endParaRPr lang="en-US" sz="4400">
              <a:solidFill>
                <a:schemeClr val="tx2"/>
              </a:solidFill>
              <a:latin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7090" name="Picture 2"/>
          <p:cNvPicPr>
            <a:picLocks noChangeAspect="1" noChangeArrowheads="1"/>
          </p:cNvPicPr>
          <p:nvPr/>
        </p:nvPicPr>
        <p:blipFill>
          <a:blip r:embed="rId3"/>
          <a:srcRect/>
          <a:stretch>
            <a:fillRect/>
          </a:stretch>
        </p:blipFill>
        <p:spPr bwMode="auto">
          <a:xfrm>
            <a:off x="7270750" y="228600"/>
            <a:ext cx="1568450" cy="274638"/>
          </a:xfrm>
          <a:prstGeom prst="rect">
            <a:avLst/>
          </a:prstGeom>
          <a:noFill/>
          <a:ln w="9525">
            <a:noFill/>
            <a:miter lim="800000"/>
            <a:headEnd/>
            <a:tailEnd/>
          </a:ln>
        </p:spPr>
      </p:pic>
      <p:sp>
        <p:nvSpPr>
          <p:cNvPr id="217092" name="Rectangle 4"/>
          <p:cNvSpPr>
            <a:spLocks noChangeArrowheads="1"/>
          </p:cNvSpPr>
          <p:nvPr/>
        </p:nvSpPr>
        <p:spPr bwMode="auto">
          <a:xfrm>
            <a:off x="7086600" y="6729413"/>
            <a:ext cx="11430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726962AC-6D81-FF42-8F08-84AD92DC3CB9}" type="datetime3">
              <a:rPr kumimoji="1" lang="en-US" sz="800" b="1">
                <a:solidFill>
                  <a:srgbClr val="3F3F2C"/>
                </a:solidFill>
              </a:rPr>
              <a:pPr algn="r" eaLnBrk="1" hangingPunct="1"/>
              <a:t>January 16, 10</a:t>
            </a:fld>
            <a:endParaRPr kumimoji="1" lang="en-US" sz="800" b="1">
              <a:solidFill>
                <a:srgbClr val="3F3F2C"/>
              </a:solidFill>
              <a:latin typeface="Times New Roman" charset="0"/>
            </a:endParaRPr>
          </a:p>
        </p:txBody>
      </p:sp>
      <p:sp>
        <p:nvSpPr>
          <p:cNvPr id="217093" name="Rectangle 5"/>
          <p:cNvSpPr>
            <a:spLocks noChangeArrowheads="1"/>
          </p:cNvSpPr>
          <p:nvPr/>
        </p:nvSpPr>
        <p:spPr bwMode="auto">
          <a:xfrm>
            <a:off x="152400" y="6729413"/>
            <a:ext cx="5943600" cy="152400"/>
          </a:xfrm>
          <a:prstGeom prst="rect">
            <a:avLst/>
          </a:prstGeom>
          <a:noFill/>
          <a:ln w="9525">
            <a:noFill/>
            <a:miter lim="800000"/>
            <a:headEnd/>
            <a:tailEnd/>
          </a:ln>
          <a:effectLst/>
        </p:spPr>
        <p:txBody>
          <a:bodyPr lIns="0" tIns="0" rIns="0" bIns="0">
            <a:prstTxWarp prst="textNoShape">
              <a:avLst/>
            </a:prstTxWarp>
          </a:bodyPr>
          <a:lstStyle/>
          <a:p>
            <a:pPr eaLnBrk="1" hangingPunct="1">
              <a:lnSpc>
                <a:spcPct val="90000"/>
              </a:lnSpc>
            </a:pPr>
            <a:r>
              <a:rPr kumimoji="1" lang="en-US" sz="900" b="1">
                <a:solidFill>
                  <a:srgbClr val="3F3F2C"/>
                </a:solidFill>
              </a:rPr>
              <a:t>Copyright </a:t>
            </a:r>
            <a:r>
              <a:rPr kumimoji="1" lang="en-US" sz="900" b="1">
                <a:solidFill>
                  <a:srgbClr val="3F3F2C"/>
                </a:solidFill>
              </a:rPr>
              <a:t>© 2006-2011 Marshall Cavendish International (Singapore) Pte. Ltd. </a:t>
            </a:r>
          </a:p>
        </p:txBody>
      </p:sp>
      <p:sp>
        <p:nvSpPr>
          <p:cNvPr id="217094" name="Rectangle 6"/>
          <p:cNvSpPr>
            <a:spLocks noChangeArrowheads="1"/>
          </p:cNvSpPr>
          <p:nvPr/>
        </p:nvSpPr>
        <p:spPr bwMode="auto">
          <a:xfrm>
            <a:off x="8534400" y="6729413"/>
            <a:ext cx="3048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3BF91581-6F55-8D42-9D86-CF6C7ADE09D2}" type="slidenum">
              <a:rPr kumimoji="1" lang="en-US" sz="900">
                <a:solidFill>
                  <a:srgbClr val="3F3F2C"/>
                </a:solidFill>
              </a:rPr>
              <a:pPr algn="r" eaLnBrk="1" hangingPunct="1"/>
              <a:t>36</a:t>
            </a:fld>
            <a:endParaRPr kumimoji="1" lang="en-US" sz="1400">
              <a:latin typeface="Arial" charset="0"/>
            </a:endParaRPr>
          </a:p>
        </p:txBody>
      </p:sp>
      <p:sp>
        <p:nvSpPr>
          <p:cNvPr id="217095" name="Text Box 7"/>
          <p:cNvSpPr txBox="1">
            <a:spLocks noChangeArrowheads="1"/>
          </p:cNvSpPr>
          <p:nvPr/>
        </p:nvSpPr>
        <p:spPr bwMode="auto">
          <a:xfrm>
            <a:off x="838200" y="5257800"/>
            <a:ext cx="7620000" cy="1370013"/>
          </a:xfrm>
          <a:prstGeom prst="rect">
            <a:avLst/>
          </a:prstGeom>
          <a:solidFill>
            <a:srgbClr val="FFFFCC"/>
          </a:solidFill>
          <a:ln w="9525">
            <a:noFill/>
            <a:miter lim="800000"/>
            <a:headEnd/>
            <a:tailEnd/>
          </a:ln>
          <a:effectLst/>
        </p:spPr>
        <p:txBody>
          <a:bodyPr>
            <a:prstTxWarp prst="textNoShape">
              <a:avLst/>
            </a:prstTxWarp>
            <a:spAutoFit/>
          </a:bodyPr>
          <a:lstStyle/>
          <a:p>
            <a:pPr eaLnBrk="1" hangingPunct="1">
              <a:spcBef>
                <a:spcPct val="50000"/>
              </a:spcBef>
              <a:buFont typeface="Times" charset="0"/>
              <a:buChar char="•"/>
            </a:pPr>
            <a:r>
              <a:rPr lang="en-US" sz="2400">
                <a:latin typeface="Arial" charset="0"/>
              </a:rPr>
              <a:t> Along the way, the generative nucleus divides to form two </a:t>
            </a:r>
            <a:r>
              <a:rPr lang="en-US" sz="2400" b="1">
                <a:latin typeface="Arial" charset="0"/>
              </a:rPr>
              <a:t>male gametes</a:t>
            </a:r>
            <a:r>
              <a:rPr lang="en-US" sz="2400">
                <a:latin typeface="Arial" charset="0"/>
              </a:rPr>
              <a:t>.</a:t>
            </a:r>
          </a:p>
          <a:p>
            <a:pPr eaLnBrk="1" hangingPunct="1">
              <a:spcBef>
                <a:spcPct val="50000"/>
              </a:spcBef>
              <a:buFont typeface="Times" charset="0"/>
              <a:buChar char="•"/>
            </a:pPr>
            <a:r>
              <a:rPr lang="en-US" sz="2400">
                <a:latin typeface="Arial" charset="0"/>
              </a:rPr>
              <a:t> The pollen tube nucleus soon disintegrates.</a:t>
            </a:r>
          </a:p>
        </p:txBody>
      </p:sp>
      <p:pic>
        <p:nvPicPr>
          <p:cNvPr id="217096" name="Picture 8"/>
          <p:cNvPicPr>
            <a:picLocks noChangeAspect="1" noChangeArrowheads="1"/>
          </p:cNvPicPr>
          <p:nvPr/>
        </p:nvPicPr>
        <p:blipFill>
          <a:blip r:embed="rId4"/>
          <a:srcRect/>
          <a:stretch>
            <a:fillRect/>
          </a:stretch>
        </p:blipFill>
        <p:spPr bwMode="auto">
          <a:xfrm>
            <a:off x="3276600" y="946150"/>
            <a:ext cx="2424113" cy="4051300"/>
          </a:xfrm>
          <a:prstGeom prst="rect">
            <a:avLst/>
          </a:prstGeom>
          <a:noFill/>
        </p:spPr>
      </p:pic>
      <p:sp>
        <p:nvSpPr>
          <p:cNvPr id="217097" name="Line 9"/>
          <p:cNvSpPr>
            <a:spLocks noChangeShapeType="1"/>
          </p:cNvSpPr>
          <p:nvPr/>
        </p:nvSpPr>
        <p:spPr bwMode="auto">
          <a:xfrm>
            <a:off x="4876800" y="3886200"/>
            <a:ext cx="914400" cy="609600"/>
          </a:xfrm>
          <a:prstGeom prst="line">
            <a:avLst/>
          </a:prstGeom>
          <a:noFill/>
          <a:ln w="9525">
            <a:solidFill>
              <a:srgbClr val="F8071F"/>
            </a:solidFill>
            <a:round/>
            <a:headEnd/>
            <a:tailEnd/>
          </a:ln>
          <a:effectLst/>
        </p:spPr>
        <p:txBody>
          <a:bodyPr>
            <a:prstTxWarp prst="textNoShape">
              <a:avLst/>
            </a:prstTxWarp>
          </a:bodyPr>
          <a:lstStyle/>
          <a:p>
            <a:endParaRPr lang="en-US"/>
          </a:p>
        </p:txBody>
      </p:sp>
      <p:sp>
        <p:nvSpPr>
          <p:cNvPr id="217098" name="Line 10"/>
          <p:cNvSpPr>
            <a:spLocks noChangeShapeType="1"/>
          </p:cNvSpPr>
          <p:nvPr/>
        </p:nvSpPr>
        <p:spPr bwMode="auto">
          <a:xfrm>
            <a:off x="4953000" y="4038600"/>
            <a:ext cx="838200" cy="457200"/>
          </a:xfrm>
          <a:prstGeom prst="line">
            <a:avLst/>
          </a:prstGeom>
          <a:noFill/>
          <a:ln w="9525">
            <a:solidFill>
              <a:srgbClr val="F8071F"/>
            </a:solidFill>
            <a:round/>
            <a:headEnd/>
            <a:tailEnd/>
          </a:ln>
          <a:effectLst/>
        </p:spPr>
        <p:txBody>
          <a:bodyPr wrap="none" anchor="ctr">
            <a:prstTxWarp prst="textNoShape">
              <a:avLst/>
            </a:prstTxWarp>
          </a:bodyPr>
          <a:lstStyle/>
          <a:p>
            <a:endParaRPr lang="en-US"/>
          </a:p>
        </p:txBody>
      </p:sp>
      <p:sp>
        <p:nvSpPr>
          <p:cNvPr id="217099" name="Text Box 11"/>
          <p:cNvSpPr txBox="1">
            <a:spLocks noChangeArrowheads="1"/>
          </p:cNvSpPr>
          <p:nvPr/>
        </p:nvSpPr>
        <p:spPr bwMode="auto">
          <a:xfrm>
            <a:off x="5791200" y="4343400"/>
            <a:ext cx="2133600" cy="45720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2400">
                <a:solidFill>
                  <a:srgbClr val="F8071F"/>
                </a:solidFill>
                <a:latin typeface="Arial" charset="0"/>
              </a:rPr>
              <a:t>male gametes</a:t>
            </a:r>
          </a:p>
        </p:txBody>
      </p:sp>
      <p:sp>
        <p:nvSpPr>
          <p:cNvPr id="217100" name="Oval 12"/>
          <p:cNvSpPr>
            <a:spLocks noChangeArrowheads="1"/>
          </p:cNvSpPr>
          <p:nvPr/>
        </p:nvSpPr>
        <p:spPr bwMode="auto">
          <a:xfrm>
            <a:off x="457200" y="5334000"/>
            <a:ext cx="269875" cy="239713"/>
          </a:xfrm>
          <a:prstGeom prst="ellipse">
            <a:avLst/>
          </a:prstGeom>
          <a:solidFill>
            <a:srgbClr val="FF2332"/>
          </a:solidFill>
          <a:ln w="12700" cap="sq">
            <a:solidFill>
              <a:schemeClr val="tx1"/>
            </a:solidFill>
            <a:round/>
            <a:headEnd type="none" w="sm" len="sm"/>
            <a:tailEnd type="none" w="sm" len="sm"/>
          </a:ln>
          <a:effectLst/>
        </p:spPr>
        <p:txBody>
          <a:bodyPr wrap="none" anchor="ctr">
            <a:prstTxWarp prst="textNoShape">
              <a:avLst/>
            </a:prstTxWarp>
          </a:bodyPr>
          <a:lstStyle/>
          <a:p>
            <a:pPr algn="ctr" eaLnBrk="1" hangingPunct="1"/>
            <a:r>
              <a:rPr kumimoji="1" lang="en-US" sz="1600" b="1">
                <a:solidFill>
                  <a:schemeClr val="bg1"/>
                </a:solidFill>
                <a:latin typeface="Times New Roman" charset="0"/>
              </a:rPr>
              <a:t>6</a:t>
            </a:r>
          </a:p>
        </p:txBody>
      </p:sp>
      <p:sp>
        <p:nvSpPr>
          <p:cNvPr id="217101" name="Line 13"/>
          <p:cNvSpPr>
            <a:spLocks noChangeShapeType="1"/>
          </p:cNvSpPr>
          <p:nvPr/>
        </p:nvSpPr>
        <p:spPr bwMode="auto">
          <a:xfrm flipH="1">
            <a:off x="2590800" y="1752600"/>
            <a:ext cx="16764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17102" name="Text Box 14"/>
          <p:cNvSpPr txBox="1">
            <a:spLocks noChangeArrowheads="1"/>
          </p:cNvSpPr>
          <p:nvPr/>
        </p:nvSpPr>
        <p:spPr bwMode="auto">
          <a:xfrm>
            <a:off x="2057400" y="1600200"/>
            <a:ext cx="6858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style</a:t>
            </a:r>
            <a:endParaRPr lang="en-US" sz="1600" b="1">
              <a:latin typeface="Times New Roman" charset="0"/>
            </a:endParaRPr>
          </a:p>
        </p:txBody>
      </p:sp>
      <p:sp>
        <p:nvSpPr>
          <p:cNvPr id="217103" name="Text Box 15"/>
          <p:cNvSpPr txBox="1">
            <a:spLocks noChangeArrowheads="1"/>
          </p:cNvSpPr>
          <p:nvPr/>
        </p:nvSpPr>
        <p:spPr bwMode="auto">
          <a:xfrm>
            <a:off x="5791200" y="3962400"/>
            <a:ext cx="14478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micropyle</a:t>
            </a:r>
          </a:p>
        </p:txBody>
      </p:sp>
      <p:sp>
        <p:nvSpPr>
          <p:cNvPr id="217104" name="Line 16"/>
          <p:cNvSpPr>
            <a:spLocks noChangeShapeType="1"/>
          </p:cNvSpPr>
          <p:nvPr/>
        </p:nvSpPr>
        <p:spPr bwMode="auto">
          <a:xfrm>
            <a:off x="4572000" y="1143000"/>
            <a:ext cx="12192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17105" name="Text Box 17"/>
          <p:cNvSpPr txBox="1">
            <a:spLocks noChangeArrowheads="1"/>
          </p:cNvSpPr>
          <p:nvPr/>
        </p:nvSpPr>
        <p:spPr bwMode="auto">
          <a:xfrm>
            <a:off x="5791200" y="990600"/>
            <a:ext cx="1600200" cy="5810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germinating pollen grain</a:t>
            </a:r>
          </a:p>
        </p:txBody>
      </p:sp>
      <p:sp>
        <p:nvSpPr>
          <p:cNvPr id="217106" name="Line 18"/>
          <p:cNvSpPr>
            <a:spLocks noChangeShapeType="1"/>
          </p:cNvSpPr>
          <p:nvPr/>
        </p:nvSpPr>
        <p:spPr bwMode="auto">
          <a:xfrm>
            <a:off x="4648200" y="1295400"/>
            <a:ext cx="1143000" cy="457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7107" name="Line 19"/>
          <p:cNvSpPr>
            <a:spLocks noChangeShapeType="1"/>
          </p:cNvSpPr>
          <p:nvPr/>
        </p:nvSpPr>
        <p:spPr bwMode="auto">
          <a:xfrm>
            <a:off x="4876800" y="3810000"/>
            <a:ext cx="914400" cy="3048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7108" name="Line 20"/>
          <p:cNvSpPr>
            <a:spLocks noChangeShapeType="1"/>
          </p:cNvSpPr>
          <p:nvPr/>
        </p:nvSpPr>
        <p:spPr bwMode="auto">
          <a:xfrm>
            <a:off x="4495800" y="1600200"/>
            <a:ext cx="1295400" cy="533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7109" name="Text Box 21"/>
          <p:cNvSpPr txBox="1">
            <a:spLocks noChangeArrowheads="1"/>
          </p:cNvSpPr>
          <p:nvPr/>
        </p:nvSpPr>
        <p:spPr bwMode="auto">
          <a:xfrm>
            <a:off x="5791200" y="1965325"/>
            <a:ext cx="1600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pollen tube</a:t>
            </a:r>
          </a:p>
        </p:txBody>
      </p:sp>
      <p:sp>
        <p:nvSpPr>
          <p:cNvPr id="217110" name="Text Box 22"/>
          <p:cNvSpPr txBox="1">
            <a:spLocks noChangeArrowheads="1"/>
          </p:cNvSpPr>
          <p:nvPr/>
        </p:nvSpPr>
        <p:spPr bwMode="auto">
          <a:xfrm>
            <a:off x="5791200" y="1600200"/>
            <a:ext cx="1600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stigma</a:t>
            </a:r>
          </a:p>
        </p:txBody>
      </p:sp>
      <p:sp>
        <p:nvSpPr>
          <p:cNvPr id="217111" name="Rectangle 23"/>
          <p:cNvSpPr>
            <a:spLocks noChangeArrowheads="1"/>
          </p:cNvSpPr>
          <p:nvPr/>
        </p:nvSpPr>
        <p:spPr bwMode="auto">
          <a:xfrm>
            <a:off x="2971800" y="228600"/>
            <a:ext cx="3657600" cy="533400"/>
          </a:xfrm>
          <a:prstGeom prst="rect">
            <a:avLst/>
          </a:prstGeom>
          <a:solidFill>
            <a:srgbClr val="FF9900"/>
          </a:solidFill>
          <a:ln w="9525">
            <a:solidFill>
              <a:schemeClr val="tx1"/>
            </a:solidFill>
            <a:miter lim="800000"/>
            <a:headEnd/>
            <a:tailEnd/>
          </a:ln>
          <a:effectLst/>
        </p:spPr>
        <p:txBody>
          <a:bodyPr lIns="0" tIns="0" rIns="0" bIns="0" anchor="b">
            <a:prstTxWarp prst="textNoShape">
              <a:avLst/>
            </a:prstTxWarp>
          </a:bodyPr>
          <a:lstStyle/>
          <a:p>
            <a:pPr algn="ctr" eaLnBrk="1" hangingPunct="1"/>
            <a:r>
              <a:rPr lang="en-US" sz="2800">
                <a:solidFill>
                  <a:schemeClr val="tx2"/>
                </a:solidFill>
                <a:latin typeface="Arial" charset="0"/>
              </a:rPr>
              <a:t>Fertilisation</a:t>
            </a:r>
            <a:endParaRPr lang="en-US" sz="4400">
              <a:solidFill>
                <a:schemeClr val="tx2"/>
              </a:solidFill>
              <a:latin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9138" name="Picture 2" descr="8"/>
          <p:cNvPicPr>
            <a:picLocks noChangeAspect="1" noChangeArrowheads="1"/>
          </p:cNvPicPr>
          <p:nvPr/>
        </p:nvPicPr>
        <p:blipFill>
          <a:blip r:embed="rId3"/>
          <a:srcRect/>
          <a:stretch>
            <a:fillRect/>
          </a:stretch>
        </p:blipFill>
        <p:spPr bwMode="auto">
          <a:xfrm>
            <a:off x="3354388" y="1068388"/>
            <a:ext cx="2249487" cy="3892550"/>
          </a:xfrm>
          <a:prstGeom prst="rect">
            <a:avLst/>
          </a:prstGeom>
          <a:noFill/>
          <a:ln w="9525">
            <a:noFill/>
            <a:miter lim="800000"/>
            <a:headEnd/>
            <a:tailEnd/>
          </a:ln>
        </p:spPr>
      </p:pic>
      <p:sp>
        <p:nvSpPr>
          <p:cNvPr id="219139" name="Rectangle 3"/>
          <p:cNvSpPr>
            <a:spLocks noChangeArrowheads="1"/>
          </p:cNvSpPr>
          <p:nvPr/>
        </p:nvSpPr>
        <p:spPr bwMode="auto">
          <a:xfrm>
            <a:off x="0" y="6653213"/>
            <a:ext cx="9144000" cy="457200"/>
          </a:xfrm>
          <a:prstGeom prst="rect">
            <a:avLst/>
          </a:prstGeom>
          <a:solidFill>
            <a:srgbClr val="EAEBE4"/>
          </a:solidFill>
          <a:ln w="9525">
            <a:noFill/>
            <a:miter lim="800000"/>
            <a:headEnd/>
            <a:tailEnd/>
          </a:ln>
          <a:effectLst/>
        </p:spPr>
        <p:txBody>
          <a:bodyPr wrap="none" anchor="ctr">
            <a:prstTxWarp prst="textNoShape">
              <a:avLst/>
            </a:prstTxWarp>
          </a:bodyPr>
          <a:lstStyle/>
          <a:p>
            <a:pPr algn="ctr" eaLnBrk="1" hangingPunct="1"/>
            <a:endParaRPr kumimoji="1" lang="en-US" sz="2400">
              <a:latin typeface="Times New Roman" charset="0"/>
            </a:endParaRPr>
          </a:p>
        </p:txBody>
      </p:sp>
      <p:sp>
        <p:nvSpPr>
          <p:cNvPr id="219140" name="Rectangle 4"/>
          <p:cNvSpPr>
            <a:spLocks noChangeArrowheads="1"/>
          </p:cNvSpPr>
          <p:nvPr/>
        </p:nvSpPr>
        <p:spPr bwMode="auto">
          <a:xfrm>
            <a:off x="7086600" y="6729413"/>
            <a:ext cx="11430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AC6F3C6B-AF68-A346-8223-3405086ADDBE}" type="datetime3">
              <a:rPr kumimoji="1" lang="en-US" sz="800" b="1">
                <a:solidFill>
                  <a:srgbClr val="3F3F2C"/>
                </a:solidFill>
              </a:rPr>
              <a:pPr algn="r" eaLnBrk="1" hangingPunct="1"/>
              <a:t>January 16, 10</a:t>
            </a:fld>
            <a:endParaRPr kumimoji="1" lang="en-US" sz="800" b="1">
              <a:solidFill>
                <a:srgbClr val="3F3F2C"/>
              </a:solidFill>
              <a:latin typeface="Times New Roman" charset="0"/>
            </a:endParaRPr>
          </a:p>
        </p:txBody>
      </p:sp>
      <p:sp>
        <p:nvSpPr>
          <p:cNvPr id="219141" name="Rectangle 5"/>
          <p:cNvSpPr>
            <a:spLocks noChangeArrowheads="1"/>
          </p:cNvSpPr>
          <p:nvPr/>
        </p:nvSpPr>
        <p:spPr bwMode="auto">
          <a:xfrm>
            <a:off x="152400" y="6729413"/>
            <a:ext cx="5943600" cy="152400"/>
          </a:xfrm>
          <a:prstGeom prst="rect">
            <a:avLst/>
          </a:prstGeom>
          <a:noFill/>
          <a:ln w="9525">
            <a:noFill/>
            <a:miter lim="800000"/>
            <a:headEnd/>
            <a:tailEnd/>
          </a:ln>
          <a:effectLst/>
        </p:spPr>
        <p:txBody>
          <a:bodyPr lIns="0" tIns="0" rIns="0" bIns="0">
            <a:prstTxWarp prst="textNoShape">
              <a:avLst/>
            </a:prstTxWarp>
          </a:bodyPr>
          <a:lstStyle/>
          <a:p>
            <a:pPr eaLnBrk="1" hangingPunct="1">
              <a:lnSpc>
                <a:spcPct val="90000"/>
              </a:lnSpc>
            </a:pPr>
            <a:r>
              <a:rPr kumimoji="1" lang="en-US" sz="900" b="1">
                <a:solidFill>
                  <a:srgbClr val="3F3F2C"/>
                </a:solidFill>
              </a:rPr>
              <a:t>Copyright </a:t>
            </a:r>
            <a:r>
              <a:rPr kumimoji="1" lang="en-US" sz="900" b="1">
                <a:solidFill>
                  <a:srgbClr val="3F3F2C"/>
                </a:solidFill>
              </a:rPr>
              <a:t>© 2006-2011 Marshall Cavendish International (Singapore) Pte. Ltd. </a:t>
            </a:r>
          </a:p>
        </p:txBody>
      </p:sp>
      <p:sp>
        <p:nvSpPr>
          <p:cNvPr id="219142" name="Rectangle 6"/>
          <p:cNvSpPr>
            <a:spLocks noChangeArrowheads="1"/>
          </p:cNvSpPr>
          <p:nvPr/>
        </p:nvSpPr>
        <p:spPr bwMode="auto">
          <a:xfrm>
            <a:off x="8534400" y="6729413"/>
            <a:ext cx="3048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38CDCF74-C1F6-A04D-89B9-B0A59C8E1099}" type="slidenum">
              <a:rPr kumimoji="1" lang="en-US" sz="900">
                <a:solidFill>
                  <a:srgbClr val="3F3F2C"/>
                </a:solidFill>
              </a:rPr>
              <a:pPr algn="r" eaLnBrk="1" hangingPunct="1"/>
              <a:t>37</a:t>
            </a:fld>
            <a:endParaRPr kumimoji="1" lang="en-US" sz="1400">
              <a:latin typeface="Arial" charset="0"/>
            </a:endParaRPr>
          </a:p>
        </p:txBody>
      </p:sp>
      <p:sp>
        <p:nvSpPr>
          <p:cNvPr id="219143" name="Text Box 7"/>
          <p:cNvSpPr txBox="1">
            <a:spLocks noChangeArrowheads="1"/>
          </p:cNvSpPr>
          <p:nvPr/>
        </p:nvSpPr>
        <p:spPr bwMode="auto">
          <a:xfrm>
            <a:off x="838200" y="5257800"/>
            <a:ext cx="7620000" cy="1370013"/>
          </a:xfrm>
          <a:prstGeom prst="rect">
            <a:avLst/>
          </a:prstGeom>
          <a:solidFill>
            <a:srgbClr val="FFFFCC"/>
          </a:solidFill>
          <a:ln w="9525">
            <a:noFill/>
            <a:miter lim="800000"/>
            <a:headEnd/>
            <a:tailEnd/>
          </a:ln>
          <a:effectLst/>
        </p:spPr>
        <p:txBody>
          <a:bodyPr>
            <a:prstTxWarp prst="textNoShape">
              <a:avLst/>
            </a:prstTxWarp>
            <a:spAutoFit/>
          </a:bodyPr>
          <a:lstStyle/>
          <a:p>
            <a:pPr eaLnBrk="1" hangingPunct="1">
              <a:spcBef>
                <a:spcPct val="50000"/>
              </a:spcBef>
              <a:buFont typeface="Times" charset="0"/>
              <a:buChar char="•"/>
            </a:pPr>
            <a:r>
              <a:rPr lang="en-US" sz="2400">
                <a:latin typeface="Arial" charset="0"/>
              </a:rPr>
              <a:t> Within the ovule, the tip of the pollen tube absorbs sap and bursts, releasing the two male gametes.</a:t>
            </a:r>
          </a:p>
          <a:p>
            <a:pPr eaLnBrk="1" hangingPunct="1">
              <a:spcBef>
                <a:spcPct val="50000"/>
              </a:spcBef>
              <a:buFont typeface="Times" charset="0"/>
              <a:buNone/>
            </a:pPr>
            <a:endParaRPr lang="en-US" sz="2400">
              <a:latin typeface="Arial" charset="0"/>
            </a:endParaRPr>
          </a:p>
        </p:txBody>
      </p:sp>
      <p:pic>
        <p:nvPicPr>
          <p:cNvPr id="219144" name="Picture 8"/>
          <p:cNvPicPr>
            <a:picLocks noChangeAspect="1" noChangeArrowheads="1"/>
          </p:cNvPicPr>
          <p:nvPr/>
        </p:nvPicPr>
        <p:blipFill>
          <a:blip r:embed="rId4"/>
          <a:srcRect/>
          <a:stretch>
            <a:fillRect/>
          </a:stretch>
        </p:blipFill>
        <p:spPr bwMode="auto">
          <a:xfrm>
            <a:off x="7270750" y="228600"/>
            <a:ext cx="1568450" cy="274638"/>
          </a:xfrm>
          <a:prstGeom prst="rect">
            <a:avLst/>
          </a:prstGeom>
          <a:noFill/>
          <a:ln w="9525">
            <a:noFill/>
            <a:miter lim="800000"/>
            <a:headEnd/>
            <a:tailEnd/>
          </a:ln>
        </p:spPr>
      </p:pic>
      <p:sp>
        <p:nvSpPr>
          <p:cNvPr id="219145" name="Oval 9"/>
          <p:cNvSpPr>
            <a:spLocks noChangeArrowheads="1"/>
          </p:cNvSpPr>
          <p:nvPr/>
        </p:nvSpPr>
        <p:spPr bwMode="auto">
          <a:xfrm>
            <a:off x="457200" y="5334000"/>
            <a:ext cx="269875" cy="239713"/>
          </a:xfrm>
          <a:prstGeom prst="ellipse">
            <a:avLst/>
          </a:prstGeom>
          <a:solidFill>
            <a:srgbClr val="FF2332"/>
          </a:solidFill>
          <a:ln w="12700" cap="sq">
            <a:solidFill>
              <a:schemeClr val="tx1"/>
            </a:solidFill>
            <a:round/>
            <a:headEnd type="none" w="sm" len="sm"/>
            <a:tailEnd type="none" w="sm" len="sm"/>
          </a:ln>
          <a:effectLst/>
        </p:spPr>
        <p:txBody>
          <a:bodyPr wrap="none" anchor="ctr">
            <a:prstTxWarp prst="textNoShape">
              <a:avLst/>
            </a:prstTxWarp>
          </a:bodyPr>
          <a:lstStyle/>
          <a:p>
            <a:pPr algn="ctr" eaLnBrk="1" hangingPunct="1"/>
            <a:r>
              <a:rPr kumimoji="1" lang="en-US" sz="1600" b="1">
                <a:solidFill>
                  <a:schemeClr val="bg1"/>
                </a:solidFill>
                <a:latin typeface="Times New Roman" charset="0"/>
              </a:rPr>
              <a:t>7</a:t>
            </a:r>
          </a:p>
        </p:txBody>
      </p:sp>
      <p:sp>
        <p:nvSpPr>
          <p:cNvPr id="219146" name="Line 10"/>
          <p:cNvSpPr>
            <a:spLocks noChangeShapeType="1"/>
          </p:cNvSpPr>
          <p:nvPr/>
        </p:nvSpPr>
        <p:spPr bwMode="auto">
          <a:xfrm flipH="1">
            <a:off x="2590800" y="1752600"/>
            <a:ext cx="16764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19147" name="Text Box 11"/>
          <p:cNvSpPr txBox="1">
            <a:spLocks noChangeArrowheads="1"/>
          </p:cNvSpPr>
          <p:nvPr/>
        </p:nvSpPr>
        <p:spPr bwMode="auto">
          <a:xfrm>
            <a:off x="2057400" y="1600200"/>
            <a:ext cx="6858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style</a:t>
            </a:r>
            <a:endParaRPr lang="en-US" sz="1600" b="1">
              <a:latin typeface="Times New Roman" charset="0"/>
            </a:endParaRPr>
          </a:p>
        </p:txBody>
      </p:sp>
      <p:sp>
        <p:nvSpPr>
          <p:cNvPr id="219148" name="Line 12"/>
          <p:cNvSpPr>
            <a:spLocks noChangeShapeType="1"/>
          </p:cNvSpPr>
          <p:nvPr/>
        </p:nvSpPr>
        <p:spPr bwMode="auto">
          <a:xfrm flipH="1">
            <a:off x="3124200" y="2514600"/>
            <a:ext cx="6096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9149" name="Text Box 13"/>
          <p:cNvSpPr txBox="1">
            <a:spLocks noChangeArrowheads="1"/>
          </p:cNvSpPr>
          <p:nvPr/>
        </p:nvSpPr>
        <p:spPr bwMode="auto">
          <a:xfrm>
            <a:off x="2057400" y="2362200"/>
            <a:ext cx="10668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ovary wall</a:t>
            </a:r>
            <a:endParaRPr lang="en-US" sz="1600" b="1">
              <a:latin typeface="Times New Roman" charset="0"/>
            </a:endParaRPr>
          </a:p>
        </p:txBody>
      </p:sp>
      <p:sp>
        <p:nvSpPr>
          <p:cNvPr id="219150" name="Line 14"/>
          <p:cNvSpPr>
            <a:spLocks noChangeShapeType="1"/>
          </p:cNvSpPr>
          <p:nvPr/>
        </p:nvSpPr>
        <p:spPr bwMode="auto">
          <a:xfrm flipH="1">
            <a:off x="2667000" y="3352800"/>
            <a:ext cx="1143000" cy="0"/>
          </a:xfrm>
          <a:prstGeom prst="line">
            <a:avLst/>
          </a:prstGeom>
          <a:noFill/>
          <a:ln w="9525">
            <a:solidFill>
              <a:srgbClr val="F8071F"/>
            </a:solidFill>
            <a:round/>
            <a:headEnd/>
            <a:tailEnd/>
          </a:ln>
          <a:effectLst/>
        </p:spPr>
        <p:txBody>
          <a:bodyPr wrap="none" anchor="ctr">
            <a:prstTxWarp prst="textNoShape">
              <a:avLst/>
            </a:prstTxWarp>
          </a:bodyPr>
          <a:lstStyle/>
          <a:p>
            <a:endParaRPr lang="en-US"/>
          </a:p>
        </p:txBody>
      </p:sp>
      <p:sp>
        <p:nvSpPr>
          <p:cNvPr id="219151" name="Text Box 15"/>
          <p:cNvSpPr txBox="1">
            <a:spLocks noChangeArrowheads="1"/>
          </p:cNvSpPr>
          <p:nvPr/>
        </p:nvSpPr>
        <p:spPr bwMode="auto">
          <a:xfrm>
            <a:off x="2057400" y="3200400"/>
            <a:ext cx="762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solidFill>
                  <a:srgbClr val="F8071F"/>
                </a:solidFill>
                <a:latin typeface="Times New Roman" charset="0"/>
              </a:rPr>
              <a:t>ovule</a:t>
            </a:r>
            <a:endParaRPr lang="en-US" sz="1600" b="1">
              <a:solidFill>
                <a:srgbClr val="F8071F"/>
              </a:solidFill>
              <a:latin typeface="Times New Roman" charset="0"/>
            </a:endParaRPr>
          </a:p>
        </p:txBody>
      </p:sp>
      <p:sp>
        <p:nvSpPr>
          <p:cNvPr id="219152" name="Line 16"/>
          <p:cNvSpPr>
            <a:spLocks noChangeShapeType="1"/>
          </p:cNvSpPr>
          <p:nvPr/>
        </p:nvSpPr>
        <p:spPr bwMode="auto">
          <a:xfrm flipH="1">
            <a:off x="2819400" y="4114800"/>
            <a:ext cx="1752600" cy="2286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9153" name="Line 17"/>
          <p:cNvSpPr>
            <a:spLocks noChangeShapeType="1"/>
          </p:cNvSpPr>
          <p:nvPr/>
        </p:nvSpPr>
        <p:spPr bwMode="auto">
          <a:xfrm flipH="1">
            <a:off x="2895600" y="4267200"/>
            <a:ext cx="1676400" cy="457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9154" name="Text Box 18"/>
          <p:cNvSpPr txBox="1">
            <a:spLocks noChangeArrowheads="1"/>
          </p:cNvSpPr>
          <p:nvPr/>
        </p:nvSpPr>
        <p:spPr bwMode="auto">
          <a:xfrm>
            <a:off x="2057400" y="4191000"/>
            <a:ext cx="762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funicle</a:t>
            </a:r>
            <a:endParaRPr lang="en-US" sz="1600" b="1">
              <a:latin typeface="Times New Roman" charset="0"/>
            </a:endParaRPr>
          </a:p>
        </p:txBody>
      </p:sp>
      <p:sp>
        <p:nvSpPr>
          <p:cNvPr id="219155" name="Text Box 19"/>
          <p:cNvSpPr txBox="1">
            <a:spLocks noChangeArrowheads="1"/>
          </p:cNvSpPr>
          <p:nvPr/>
        </p:nvSpPr>
        <p:spPr bwMode="auto">
          <a:xfrm>
            <a:off x="2057400" y="4572000"/>
            <a:ext cx="9144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placenta</a:t>
            </a:r>
            <a:endParaRPr lang="en-US" sz="1600" b="1">
              <a:latin typeface="Times New Roman" charset="0"/>
            </a:endParaRPr>
          </a:p>
        </p:txBody>
      </p:sp>
      <p:sp>
        <p:nvSpPr>
          <p:cNvPr id="219156" name="Line 20"/>
          <p:cNvSpPr>
            <a:spLocks noChangeShapeType="1"/>
          </p:cNvSpPr>
          <p:nvPr/>
        </p:nvSpPr>
        <p:spPr bwMode="auto">
          <a:xfrm flipV="1">
            <a:off x="4800600" y="3276600"/>
            <a:ext cx="9906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19157" name="Text Box 21"/>
          <p:cNvSpPr txBox="1">
            <a:spLocks noChangeArrowheads="1"/>
          </p:cNvSpPr>
          <p:nvPr/>
        </p:nvSpPr>
        <p:spPr bwMode="auto">
          <a:xfrm>
            <a:off x="5791200" y="3962400"/>
            <a:ext cx="14478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micropyle</a:t>
            </a:r>
          </a:p>
        </p:txBody>
      </p:sp>
      <p:sp>
        <p:nvSpPr>
          <p:cNvPr id="219158" name="Line 22"/>
          <p:cNvSpPr>
            <a:spLocks noChangeShapeType="1"/>
          </p:cNvSpPr>
          <p:nvPr/>
        </p:nvSpPr>
        <p:spPr bwMode="auto">
          <a:xfrm flipV="1">
            <a:off x="4724400" y="3276600"/>
            <a:ext cx="1066800" cy="381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9159" name="Text Box 23"/>
          <p:cNvSpPr txBox="1">
            <a:spLocks noChangeArrowheads="1"/>
          </p:cNvSpPr>
          <p:nvPr/>
        </p:nvSpPr>
        <p:spPr bwMode="auto">
          <a:xfrm>
            <a:off x="5791200" y="3124200"/>
            <a:ext cx="1600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male gametes</a:t>
            </a:r>
          </a:p>
        </p:txBody>
      </p:sp>
      <p:sp>
        <p:nvSpPr>
          <p:cNvPr id="219160" name="Line 24"/>
          <p:cNvSpPr>
            <a:spLocks noChangeShapeType="1"/>
          </p:cNvSpPr>
          <p:nvPr/>
        </p:nvSpPr>
        <p:spPr bwMode="auto">
          <a:xfrm>
            <a:off x="4572000" y="1143000"/>
            <a:ext cx="12192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19161" name="Text Box 25"/>
          <p:cNvSpPr txBox="1">
            <a:spLocks noChangeArrowheads="1"/>
          </p:cNvSpPr>
          <p:nvPr/>
        </p:nvSpPr>
        <p:spPr bwMode="auto">
          <a:xfrm>
            <a:off x="5791200" y="990600"/>
            <a:ext cx="1600200" cy="5810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germinating pollen grain</a:t>
            </a:r>
          </a:p>
        </p:txBody>
      </p:sp>
      <p:sp>
        <p:nvSpPr>
          <p:cNvPr id="219162" name="Line 26"/>
          <p:cNvSpPr>
            <a:spLocks noChangeShapeType="1"/>
          </p:cNvSpPr>
          <p:nvPr/>
        </p:nvSpPr>
        <p:spPr bwMode="auto">
          <a:xfrm>
            <a:off x="4648200" y="1295400"/>
            <a:ext cx="1143000" cy="457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9163" name="Line 27"/>
          <p:cNvSpPr>
            <a:spLocks noChangeShapeType="1"/>
          </p:cNvSpPr>
          <p:nvPr/>
        </p:nvSpPr>
        <p:spPr bwMode="auto">
          <a:xfrm>
            <a:off x="4876800" y="3810000"/>
            <a:ext cx="914400" cy="3048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9164" name="Line 28"/>
          <p:cNvSpPr>
            <a:spLocks noChangeShapeType="1"/>
          </p:cNvSpPr>
          <p:nvPr/>
        </p:nvSpPr>
        <p:spPr bwMode="auto">
          <a:xfrm>
            <a:off x="4495800" y="1600200"/>
            <a:ext cx="1295400" cy="533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9165" name="Text Box 29"/>
          <p:cNvSpPr txBox="1">
            <a:spLocks noChangeArrowheads="1"/>
          </p:cNvSpPr>
          <p:nvPr/>
        </p:nvSpPr>
        <p:spPr bwMode="auto">
          <a:xfrm>
            <a:off x="5791200" y="1965325"/>
            <a:ext cx="1600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pollen tube</a:t>
            </a:r>
          </a:p>
        </p:txBody>
      </p:sp>
      <p:sp>
        <p:nvSpPr>
          <p:cNvPr id="219166" name="Text Box 30"/>
          <p:cNvSpPr txBox="1">
            <a:spLocks noChangeArrowheads="1"/>
          </p:cNvSpPr>
          <p:nvPr/>
        </p:nvSpPr>
        <p:spPr bwMode="auto">
          <a:xfrm>
            <a:off x="5791200" y="1600200"/>
            <a:ext cx="1600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stigma</a:t>
            </a:r>
          </a:p>
        </p:txBody>
      </p:sp>
      <p:sp>
        <p:nvSpPr>
          <p:cNvPr id="219167" name="Rectangle 31"/>
          <p:cNvSpPr>
            <a:spLocks noChangeArrowheads="1"/>
          </p:cNvSpPr>
          <p:nvPr/>
        </p:nvSpPr>
        <p:spPr bwMode="auto">
          <a:xfrm>
            <a:off x="2971800" y="228600"/>
            <a:ext cx="3657600" cy="533400"/>
          </a:xfrm>
          <a:prstGeom prst="rect">
            <a:avLst/>
          </a:prstGeom>
          <a:solidFill>
            <a:srgbClr val="FF9900"/>
          </a:solidFill>
          <a:ln w="9525">
            <a:solidFill>
              <a:schemeClr val="tx1"/>
            </a:solidFill>
            <a:miter lim="800000"/>
            <a:headEnd/>
            <a:tailEnd/>
          </a:ln>
          <a:effectLst/>
        </p:spPr>
        <p:txBody>
          <a:bodyPr lIns="0" tIns="0" rIns="0" bIns="0" anchor="b">
            <a:prstTxWarp prst="textNoShape">
              <a:avLst/>
            </a:prstTxWarp>
          </a:bodyPr>
          <a:lstStyle/>
          <a:p>
            <a:pPr algn="ctr" eaLnBrk="1" hangingPunct="1"/>
            <a:r>
              <a:rPr lang="en-US" sz="2800">
                <a:solidFill>
                  <a:schemeClr val="tx2"/>
                </a:solidFill>
                <a:latin typeface="Arial" charset="0"/>
              </a:rPr>
              <a:t>Fertilisation</a:t>
            </a:r>
            <a:endParaRPr lang="en-US" sz="4400">
              <a:solidFill>
                <a:schemeClr val="tx2"/>
              </a:solidFill>
              <a:latin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1186" name="Picture 2" descr="9-10"/>
          <p:cNvPicPr>
            <a:picLocks noChangeAspect="1" noChangeArrowheads="1"/>
          </p:cNvPicPr>
          <p:nvPr/>
        </p:nvPicPr>
        <p:blipFill>
          <a:blip r:embed="rId3"/>
          <a:srcRect/>
          <a:stretch>
            <a:fillRect/>
          </a:stretch>
        </p:blipFill>
        <p:spPr bwMode="auto">
          <a:xfrm>
            <a:off x="3354388" y="1068388"/>
            <a:ext cx="2249487" cy="3892550"/>
          </a:xfrm>
          <a:prstGeom prst="rect">
            <a:avLst/>
          </a:prstGeom>
          <a:noFill/>
          <a:ln w="9525">
            <a:noFill/>
            <a:miter lim="800000"/>
            <a:headEnd/>
            <a:tailEnd/>
          </a:ln>
        </p:spPr>
      </p:pic>
      <p:pic>
        <p:nvPicPr>
          <p:cNvPr id="221187" name="Picture 3"/>
          <p:cNvPicPr>
            <a:picLocks noChangeAspect="1" noChangeArrowheads="1"/>
          </p:cNvPicPr>
          <p:nvPr/>
        </p:nvPicPr>
        <p:blipFill>
          <a:blip r:embed="rId4"/>
          <a:srcRect/>
          <a:stretch>
            <a:fillRect/>
          </a:stretch>
        </p:blipFill>
        <p:spPr bwMode="auto">
          <a:xfrm>
            <a:off x="7270750" y="228600"/>
            <a:ext cx="1568450" cy="274638"/>
          </a:xfrm>
          <a:prstGeom prst="rect">
            <a:avLst/>
          </a:prstGeom>
          <a:noFill/>
          <a:ln w="9525">
            <a:noFill/>
            <a:miter lim="800000"/>
            <a:headEnd/>
            <a:tailEnd/>
          </a:ln>
        </p:spPr>
      </p:pic>
      <p:sp>
        <p:nvSpPr>
          <p:cNvPr id="221188" name="Rectangle 4"/>
          <p:cNvSpPr>
            <a:spLocks noChangeArrowheads="1"/>
          </p:cNvSpPr>
          <p:nvPr/>
        </p:nvSpPr>
        <p:spPr bwMode="auto">
          <a:xfrm>
            <a:off x="0" y="6653213"/>
            <a:ext cx="9144000" cy="457200"/>
          </a:xfrm>
          <a:prstGeom prst="rect">
            <a:avLst/>
          </a:prstGeom>
          <a:solidFill>
            <a:srgbClr val="EAEBE4"/>
          </a:solidFill>
          <a:ln w="9525">
            <a:noFill/>
            <a:miter lim="800000"/>
            <a:headEnd/>
            <a:tailEnd/>
          </a:ln>
          <a:effectLst/>
        </p:spPr>
        <p:txBody>
          <a:bodyPr wrap="none" anchor="ctr">
            <a:prstTxWarp prst="textNoShape">
              <a:avLst/>
            </a:prstTxWarp>
          </a:bodyPr>
          <a:lstStyle/>
          <a:p>
            <a:pPr algn="ctr" eaLnBrk="1" hangingPunct="1"/>
            <a:endParaRPr kumimoji="1" lang="en-US" sz="2400">
              <a:latin typeface="Times New Roman" charset="0"/>
            </a:endParaRPr>
          </a:p>
        </p:txBody>
      </p:sp>
      <p:sp>
        <p:nvSpPr>
          <p:cNvPr id="221189" name="Rectangle 5"/>
          <p:cNvSpPr>
            <a:spLocks noChangeArrowheads="1"/>
          </p:cNvSpPr>
          <p:nvPr/>
        </p:nvSpPr>
        <p:spPr bwMode="auto">
          <a:xfrm>
            <a:off x="7086600" y="6729413"/>
            <a:ext cx="11430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A11BCDE4-0BFE-BE44-9EE0-D8F4638F4DEF}" type="datetime3">
              <a:rPr kumimoji="1" lang="en-US" sz="800" b="1">
                <a:solidFill>
                  <a:srgbClr val="3F3F2C"/>
                </a:solidFill>
              </a:rPr>
              <a:pPr algn="r" eaLnBrk="1" hangingPunct="1"/>
              <a:t>January 16, 10</a:t>
            </a:fld>
            <a:endParaRPr kumimoji="1" lang="en-US" sz="800" b="1">
              <a:solidFill>
                <a:srgbClr val="3F3F2C"/>
              </a:solidFill>
              <a:latin typeface="Times New Roman" charset="0"/>
            </a:endParaRPr>
          </a:p>
        </p:txBody>
      </p:sp>
      <p:sp>
        <p:nvSpPr>
          <p:cNvPr id="221190" name="Rectangle 6"/>
          <p:cNvSpPr>
            <a:spLocks noChangeArrowheads="1"/>
          </p:cNvSpPr>
          <p:nvPr/>
        </p:nvSpPr>
        <p:spPr bwMode="auto">
          <a:xfrm>
            <a:off x="152400" y="6729413"/>
            <a:ext cx="5943600" cy="152400"/>
          </a:xfrm>
          <a:prstGeom prst="rect">
            <a:avLst/>
          </a:prstGeom>
          <a:noFill/>
          <a:ln w="9525">
            <a:noFill/>
            <a:miter lim="800000"/>
            <a:headEnd/>
            <a:tailEnd/>
          </a:ln>
          <a:effectLst/>
        </p:spPr>
        <p:txBody>
          <a:bodyPr lIns="0" tIns="0" rIns="0" bIns="0">
            <a:prstTxWarp prst="textNoShape">
              <a:avLst/>
            </a:prstTxWarp>
          </a:bodyPr>
          <a:lstStyle/>
          <a:p>
            <a:pPr eaLnBrk="1" hangingPunct="1">
              <a:lnSpc>
                <a:spcPct val="90000"/>
              </a:lnSpc>
            </a:pPr>
            <a:r>
              <a:rPr kumimoji="1" lang="en-US" sz="900" b="1">
                <a:solidFill>
                  <a:srgbClr val="3F3F2C"/>
                </a:solidFill>
              </a:rPr>
              <a:t>Copyright </a:t>
            </a:r>
            <a:r>
              <a:rPr kumimoji="1" lang="en-US" sz="900" b="1">
                <a:solidFill>
                  <a:srgbClr val="3F3F2C"/>
                </a:solidFill>
              </a:rPr>
              <a:t>© 2006-2011 Marshall Cavendish International (Singapore) Pte. Ltd. </a:t>
            </a:r>
          </a:p>
        </p:txBody>
      </p:sp>
      <p:sp>
        <p:nvSpPr>
          <p:cNvPr id="221191" name="Rectangle 7"/>
          <p:cNvSpPr>
            <a:spLocks noChangeArrowheads="1"/>
          </p:cNvSpPr>
          <p:nvPr/>
        </p:nvSpPr>
        <p:spPr bwMode="auto">
          <a:xfrm>
            <a:off x="8534400" y="6729413"/>
            <a:ext cx="3048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0A657B2E-C42C-BD45-AD8B-5536EF1DD822}" type="slidenum">
              <a:rPr kumimoji="1" lang="en-US" sz="900">
                <a:solidFill>
                  <a:srgbClr val="3F3F2C"/>
                </a:solidFill>
              </a:rPr>
              <a:pPr algn="r" eaLnBrk="1" hangingPunct="1"/>
              <a:t>38</a:t>
            </a:fld>
            <a:endParaRPr kumimoji="1" lang="en-US" sz="1400">
              <a:latin typeface="Arial" charset="0"/>
            </a:endParaRPr>
          </a:p>
        </p:txBody>
      </p:sp>
      <p:sp>
        <p:nvSpPr>
          <p:cNvPr id="221192" name="Text Box 8"/>
          <p:cNvSpPr txBox="1">
            <a:spLocks noChangeArrowheads="1"/>
          </p:cNvSpPr>
          <p:nvPr/>
        </p:nvSpPr>
        <p:spPr bwMode="auto">
          <a:xfrm>
            <a:off x="838200" y="5257800"/>
            <a:ext cx="7620000" cy="1735138"/>
          </a:xfrm>
          <a:prstGeom prst="rect">
            <a:avLst/>
          </a:prstGeom>
          <a:solidFill>
            <a:srgbClr val="FFFFCC"/>
          </a:solidFill>
          <a:ln w="9525">
            <a:noFill/>
            <a:miter lim="800000"/>
            <a:headEnd/>
            <a:tailEnd/>
          </a:ln>
          <a:effectLst/>
        </p:spPr>
        <p:txBody>
          <a:bodyPr>
            <a:prstTxWarp prst="textNoShape">
              <a:avLst/>
            </a:prstTxWarp>
            <a:spAutoFit/>
          </a:bodyPr>
          <a:lstStyle/>
          <a:p>
            <a:pPr eaLnBrk="1" hangingPunct="1">
              <a:spcBef>
                <a:spcPct val="50000"/>
              </a:spcBef>
              <a:buFont typeface="Times" charset="0"/>
              <a:buChar char="•"/>
            </a:pPr>
            <a:r>
              <a:rPr lang="en-US" sz="2400">
                <a:latin typeface="Arial" charset="0"/>
              </a:rPr>
              <a:t> One male gamete fuses with the ovum to form the zygote. This is fertilisation.</a:t>
            </a:r>
          </a:p>
          <a:p>
            <a:pPr eaLnBrk="1" hangingPunct="1">
              <a:spcBef>
                <a:spcPct val="50000"/>
              </a:spcBef>
              <a:buFont typeface="Times" charset="0"/>
              <a:buChar char="•"/>
            </a:pPr>
            <a:r>
              <a:rPr lang="en-US" sz="2400">
                <a:latin typeface="Arial" charset="0"/>
              </a:rPr>
              <a:t> The other male gamete fuses with the definitive nucleus to form the endosperm nucleus.</a:t>
            </a:r>
          </a:p>
        </p:txBody>
      </p:sp>
      <p:sp>
        <p:nvSpPr>
          <p:cNvPr id="221193" name="Oval 9"/>
          <p:cNvSpPr>
            <a:spLocks noChangeArrowheads="1"/>
          </p:cNvSpPr>
          <p:nvPr/>
        </p:nvSpPr>
        <p:spPr bwMode="auto">
          <a:xfrm>
            <a:off x="457200" y="5334000"/>
            <a:ext cx="269875" cy="239713"/>
          </a:xfrm>
          <a:prstGeom prst="ellipse">
            <a:avLst/>
          </a:prstGeom>
          <a:solidFill>
            <a:srgbClr val="FF2332"/>
          </a:solidFill>
          <a:ln w="12700" cap="sq">
            <a:solidFill>
              <a:schemeClr val="tx1"/>
            </a:solidFill>
            <a:round/>
            <a:headEnd type="none" w="sm" len="sm"/>
            <a:tailEnd type="none" w="sm" len="sm"/>
          </a:ln>
          <a:effectLst/>
        </p:spPr>
        <p:txBody>
          <a:bodyPr wrap="none" anchor="ctr">
            <a:prstTxWarp prst="textNoShape">
              <a:avLst/>
            </a:prstTxWarp>
          </a:bodyPr>
          <a:lstStyle/>
          <a:p>
            <a:pPr algn="ctr" eaLnBrk="1" hangingPunct="1"/>
            <a:r>
              <a:rPr kumimoji="1" lang="en-US" sz="1600" b="1">
                <a:solidFill>
                  <a:schemeClr val="bg1"/>
                </a:solidFill>
                <a:latin typeface="Times New Roman" charset="0"/>
              </a:rPr>
              <a:t>8</a:t>
            </a:r>
          </a:p>
        </p:txBody>
      </p:sp>
      <p:sp>
        <p:nvSpPr>
          <p:cNvPr id="221194" name="Line 10"/>
          <p:cNvSpPr>
            <a:spLocks noChangeShapeType="1"/>
          </p:cNvSpPr>
          <p:nvPr/>
        </p:nvSpPr>
        <p:spPr bwMode="auto">
          <a:xfrm flipV="1">
            <a:off x="4800600" y="3276600"/>
            <a:ext cx="9906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1195" name="Text Box 11"/>
          <p:cNvSpPr txBox="1">
            <a:spLocks noChangeArrowheads="1"/>
          </p:cNvSpPr>
          <p:nvPr/>
        </p:nvSpPr>
        <p:spPr bwMode="auto">
          <a:xfrm>
            <a:off x="5791200" y="3962400"/>
            <a:ext cx="14478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micropyle</a:t>
            </a:r>
          </a:p>
        </p:txBody>
      </p:sp>
      <p:sp>
        <p:nvSpPr>
          <p:cNvPr id="221196" name="Line 12"/>
          <p:cNvSpPr>
            <a:spLocks noChangeShapeType="1"/>
          </p:cNvSpPr>
          <p:nvPr/>
        </p:nvSpPr>
        <p:spPr bwMode="auto">
          <a:xfrm flipV="1">
            <a:off x="4572000" y="3276600"/>
            <a:ext cx="12192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21197" name="Text Box 13"/>
          <p:cNvSpPr txBox="1">
            <a:spLocks noChangeArrowheads="1"/>
          </p:cNvSpPr>
          <p:nvPr/>
        </p:nvSpPr>
        <p:spPr bwMode="auto">
          <a:xfrm>
            <a:off x="5791200" y="3124200"/>
            <a:ext cx="1600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male gametes</a:t>
            </a:r>
          </a:p>
        </p:txBody>
      </p:sp>
      <p:sp>
        <p:nvSpPr>
          <p:cNvPr id="221198" name="Line 14"/>
          <p:cNvSpPr>
            <a:spLocks noChangeShapeType="1"/>
          </p:cNvSpPr>
          <p:nvPr/>
        </p:nvSpPr>
        <p:spPr bwMode="auto">
          <a:xfrm>
            <a:off x="4572000" y="1143000"/>
            <a:ext cx="12192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1199" name="Text Box 15"/>
          <p:cNvSpPr txBox="1">
            <a:spLocks noChangeArrowheads="1"/>
          </p:cNvSpPr>
          <p:nvPr/>
        </p:nvSpPr>
        <p:spPr bwMode="auto">
          <a:xfrm>
            <a:off x="5791200" y="990600"/>
            <a:ext cx="1600200" cy="5810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germinating pollen grain</a:t>
            </a:r>
          </a:p>
        </p:txBody>
      </p:sp>
      <p:sp>
        <p:nvSpPr>
          <p:cNvPr id="221200" name="Line 16"/>
          <p:cNvSpPr>
            <a:spLocks noChangeShapeType="1"/>
          </p:cNvSpPr>
          <p:nvPr/>
        </p:nvSpPr>
        <p:spPr bwMode="auto">
          <a:xfrm>
            <a:off x="4648200" y="1295400"/>
            <a:ext cx="1143000" cy="457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21201" name="Line 17"/>
          <p:cNvSpPr>
            <a:spLocks noChangeShapeType="1"/>
          </p:cNvSpPr>
          <p:nvPr/>
        </p:nvSpPr>
        <p:spPr bwMode="auto">
          <a:xfrm>
            <a:off x="4876800" y="3810000"/>
            <a:ext cx="914400" cy="3048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21202" name="Line 18"/>
          <p:cNvSpPr>
            <a:spLocks noChangeShapeType="1"/>
          </p:cNvSpPr>
          <p:nvPr/>
        </p:nvSpPr>
        <p:spPr bwMode="auto">
          <a:xfrm>
            <a:off x="4495800" y="1600200"/>
            <a:ext cx="1295400" cy="533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21203" name="Text Box 19"/>
          <p:cNvSpPr txBox="1">
            <a:spLocks noChangeArrowheads="1"/>
          </p:cNvSpPr>
          <p:nvPr/>
        </p:nvSpPr>
        <p:spPr bwMode="auto">
          <a:xfrm>
            <a:off x="5791200" y="1965325"/>
            <a:ext cx="1600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pollen tube</a:t>
            </a:r>
          </a:p>
        </p:txBody>
      </p:sp>
      <p:sp>
        <p:nvSpPr>
          <p:cNvPr id="221204" name="Text Box 20"/>
          <p:cNvSpPr txBox="1">
            <a:spLocks noChangeArrowheads="1"/>
          </p:cNvSpPr>
          <p:nvPr/>
        </p:nvSpPr>
        <p:spPr bwMode="auto">
          <a:xfrm>
            <a:off x="5791200" y="1600200"/>
            <a:ext cx="1600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stigma</a:t>
            </a:r>
          </a:p>
        </p:txBody>
      </p:sp>
      <p:sp>
        <p:nvSpPr>
          <p:cNvPr id="221205" name="Line 21"/>
          <p:cNvSpPr>
            <a:spLocks noChangeShapeType="1"/>
          </p:cNvSpPr>
          <p:nvPr/>
        </p:nvSpPr>
        <p:spPr bwMode="auto">
          <a:xfrm flipH="1">
            <a:off x="2590800" y="1752600"/>
            <a:ext cx="16764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1206" name="Text Box 22"/>
          <p:cNvSpPr txBox="1">
            <a:spLocks noChangeArrowheads="1"/>
          </p:cNvSpPr>
          <p:nvPr/>
        </p:nvSpPr>
        <p:spPr bwMode="auto">
          <a:xfrm>
            <a:off x="2057400" y="1600200"/>
            <a:ext cx="6858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style</a:t>
            </a:r>
            <a:endParaRPr lang="en-US" sz="1600" b="1">
              <a:latin typeface="Times New Roman" charset="0"/>
            </a:endParaRPr>
          </a:p>
        </p:txBody>
      </p:sp>
      <p:sp>
        <p:nvSpPr>
          <p:cNvPr id="221207" name="Line 23"/>
          <p:cNvSpPr>
            <a:spLocks noChangeShapeType="1"/>
          </p:cNvSpPr>
          <p:nvPr/>
        </p:nvSpPr>
        <p:spPr bwMode="auto">
          <a:xfrm flipH="1">
            <a:off x="3124200" y="2514600"/>
            <a:ext cx="6096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21208" name="Text Box 24"/>
          <p:cNvSpPr txBox="1">
            <a:spLocks noChangeArrowheads="1"/>
          </p:cNvSpPr>
          <p:nvPr/>
        </p:nvSpPr>
        <p:spPr bwMode="auto">
          <a:xfrm>
            <a:off x="2057400" y="2362200"/>
            <a:ext cx="10668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ovary wall</a:t>
            </a:r>
            <a:endParaRPr lang="en-US" sz="1600" b="1">
              <a:latin typeface="Times New Roman" charset="0"/>
            </a:endParaRPr>
          </a:p>
        </p:txBody>
      </p:sp>
      <p:sp>
        <p:nvSpPr>
          <p:cNvPr id="221209" name="Line 25"/>
          <p:cNvSpPr>
            <a:spLocks noChangeShapeType="1"/>
          </p:cNvSpPr>
          <p:nvPr/>
        </p:nvSpPr>
        <p:spPr bwMode="auto">
          <a:xfrm flipH="1">
            <a:off x="2667000" y="3352800"/>
            <a:ext cx="11430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21210" name="Text Box 26"/>
          <p:cNvSpPr txBox="1">
            <a:spLocks noChangeArrowheads="1"/>
          </p:cNvSpPr>
          <p:nvPr/>
        </p:nvSpPr>
        <p:spPr bwMode="auto">
          <a:xfrm>
            <a:off x="2057400" y="3200400"/>
            <a:ext cx="762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ovule</a:t>
            </a:r>
            <a:endParaRPr lang="en-US" sz="1600" b="1">
              <a:solidFill>
                <a:srgbClr val="F8071F"/>
              </a:solidFill>
              <a:latin typeface="Times New Roman" charset="0"/>
            </a:endParaRPr>
          </a:p>
        </p:txBody>
      </p:sp>
      <p:sp>
        <p:nvSpPr>
          <p:cNvPr id="221211" name="Line 27"/>
          <p:cNvSpPr>
            <a:spLocks noChangeShapeType="1"/>
          </p:cNvSpPr>
          <p:nvPr/>
        </p:nvSpPr>
        <p:spPr bwMode="auto">
          <a:xfrm flipH="1">
            <a:off x="2819400" y="4114800"/>
            <a:ext cx="1752600" cy="2286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21212" name="Line 28"/>
          <p:cNvSpPr>
            <a:spLocks noChangeShapeType="1"/>
          </p:cNvSpPr>
          <p:nvPr/>
        </p:nvSpPr>
        <p:spPr bwMode="auto">
          <a:xfrm flipH="1">
            <a:off x="2895600" y="4267200"/>
            <a:ext cx="1676400" cy="457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21213" name="Text Box 29"/>
          <p:cNvSpPr txBox="1">
            <a:spLocks noChangeArrowheads="1"/>
          </p:cNvSpPr>
          <p:nvPr/>
        </p:nvSpPr>
        <p:spPr bwMode="auto">
          <a:xfrm>
            <a:off x="2057400" y="4191000"/>
            <a:ext cx="762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funicle</a:t>
            </a:r>
            <a:endParaRPr lang="en-US" sz="1600" b="1">
              <a:latin typeface="Times New Roman" charset="0"/>
            </a:endParaRPr>
          </a:p>
        </p:txBody>
      </p:sp>
      <p:sp>
        <p:nvSpPr>
          <p:cNvPr id="221214" name="Text Box 30"/>
          <p:cNvSpPr txBox="1">
            <a:spLocks noChangeArrowheads="1"/>
          </p:cNvSpPr>
          <p:nvPr/>
        </p:nvSpPr>
        <p:spPr bwMode="auto">
          <a:xfrm>
            <a:off x="2057400" y="4572000"/>
            <a:ext cx="9144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placenta</a:t>
            </a:r>
            <a:endParaRPr lang="en-US" sz="1600" b="1">
              <a:latin typeface="Times New Roman" charset="0"/>
            </a:endParaRPr>
          </a:p>
        </p:txBody>
      </p:sp>
      <p:sp>
        <p:nvSpPr>
          <p:cNvPr id="221215" name="Line 31"/>
          <p:cNvSpPr>
            <a:spLocks noChangeShapeType="1"/>
          </p:cNvSpPr>
          <p:nvPr/>
        </p:nvSpPr>
        <p:spPr bwMode="auto">
          <a:xfrm flipH="1">
            <a:off x="3124200" y="3505200"/>
            <a:ext cx="1524000" cy="228600"/>
          </a:xfrm>
          <a:prstGeom prst="line">
            <a:avLst/>
          </a:prstGeom>
          <a:noFill/>
          <a:ln w="9525">
            <a:solidFill>
              <a:srgbClr val="F8071F"/>
            </a:solidFill>
            <a:round/>
            <a:headEnd/>
            <a:tailEnd/>
          </a:ln>
          <a:effectLst/>
        </p:spPr>
        <p:txBody>
          <a:bodyPr wrap="none" anchor="ctr">
            <a:prstTxWarp prst="textNoShape">
              <a:avLst/>
            </a:prstTxWarp>
          </a:bodyPr>
          <a:lstStyle/>
          <a:p>
            <a:endParaRPr lang="en-US"/>
          </a:p>
        </p:txBody>
      </p:sp>
      <p:sp>
        <p:nvSpPr>
          <p:cNvPr id="221216" name="Text Box 32"/>
          <p:cNvSpPr txBox="1">
            <a:spLocks noChangeArrowheads="1"/>
          </p:cNvSpPr>
          <p:nvPr/>
        </p:nvSpPr>
        <p:spPr bwMode="auto">
          <a:xfrm>
            <a:off x="1524000" y="3581400"/>
            <a:ext cx="1676400" cy="39687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2000" b="1">
                <a:solidFill>
                  <a:srgbClr val="F8071F"/>
                </a:solidFill>
                <a:latin typeface="Arial" charset="0"/>
              </a:rPr>
              <a:t>ovum (egg)</a:t>
            </a:r>
          </a:p>
        </p:txBody>
      </p:sp>
      <p:sp>
        <p:nvSpPr>
          <p:cNvPr id="221217" name="Line 33"/>
          <p:cNvSpPr>
            <a:spLocks noChangeShapeType="1"/>
          </p:cNvSpPr>
          <p:nvPr/>
        </p:nvSpPr>
        <p:spPr bwMode="auto">
          <a:xfrm flipH="1" flipV="1">
            <a:off x="2971800" y="2895600"/>
            <a:ext cx="1447800" cy="381000"/>
          </a:xfrm>
          <a:prstGeom prst="line">
            <a:avLst/>
          </a:prstGeom>
          <a:noFill/>
          <a:ln w="9525">
            <a:solidFill>
              <a:srgbClr val="F8071F"/>
            </a:solidFill>
            <a:round/>
            <a:headEnd/>
            <a:tailEnd/>
          </a:ln>
          <a:effectLst/>
        </p:spPr>
        <p:txBody>
          <a:bodyPr wrap="none" anchor="ctr">
            <a:prstTxWarp prst="textNoShape">
              <a:avLst/>
            </a:prstTxWarp>
          </a:bodyPr>
          <a:lstStyle/>
          <a:p>
            <a:endParaRPr lang="en-US"/>
          </a:p>
        </p:txBody>
      </p:sp>
      <p:sp>
        <p:nvSpPr>
          <p:cNvPr id="221218" name="Text Box 34"/>
          <p:cNvSpPr txBox="1">
            <a:spLocks noChangeArrowheads="1"/>
          </p:cNvSpPr>
          <p:nvPr/>
        </p:nvSpPr>
        <p:spPr bwMode="auto">
          <a:xfrm>
            <a:off x="685800" y="2667000"/>
            <a:ext cx="2514600" cy="39687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2000" b="1">
                <a:solidFill>
                  <a:srgbClr val="F8071F"/>
                </a:solidFill>
                <a:latin typeface="Arial" charset="0"/>
              </a:rPr>
              <a:t>definitive nucleus</a:t>
            </a:r>
            <a:endParaRPr lang="en-US" sz="2000" b="1">
              <a:latin typeface="Arial" charset="0"/>
            </a:endParaRPr>
          </a:p>
        </p:txBody>
      </p:sp>
      <p:sp>
        <p:nvSpPr>
          <p:cNvPr id="221219" name="Rectangle 35"/>
          <p:cNvSpPr>
            <a:spLocks noChangeArrowheads="1"/>
          </p:cNvSpPr>
          <p:nvPr/>
        </p:nvSpPr>
        <p:spPr bwMode="auto">
          <a:xfrm>
            <a:off x="2971800" y="228600"/>
            <a:ext cx="3657600" cy="533400"/>
          </a:xfrm>
          <a:prstGeom prst="rect">
            <a:avLst/>
          </a:prstGeom>
          <a:solidFill>
            <a:srgbClr val="FF9900"/>
          </a:solidFill>
          <a:ln w="9525">
            <a:solidFill>
              <a:schemeClr val="tx1"/>
            </a:solidFill>
            <a:miter lim="800000"/>
            <a:headEnd/>
            <a:tailEnd/>
          </a:ln>
          <a:effectLst/>
        </p:spPr>
        <p:txBody>
          <a:bodyPr lIns="0" tIns="0" rIns="0" bIns="0" anchor="b">
            <a:prstTxWarp prst="textNoShape">
              <a:avLst/>
            </a:prstTxWarp>
          </a:bodyPr>
          <a:lstStyle/>
          <a:p>
            <a:pPr algn="ctr" eaLnBrk="1" hangingPunct="1"/>
            <a:r>
              <a:rPr lang="en-US" sz="2800">
                <a:solidFill>
                  <a:schemeClr val="tx2"/>
                </a:solidFill>
                <a:latin typeface="Arial" charset="0"/>
              </a:rPr>
              <a:t>Fertilisation</a:t>
            </a:r>
            <a:endParaRPr lang="en-US" sz="4400">
              <a:solidFill>
                <a:schemeClr val="tx2"/>
              </a:solidFill>
              <a:latin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3234" name="Picture 2" descr="9-10"/>
          <p:cNvPicPr>
            <a:picLocks noChangeAspect="1" noChangeArrowheads="1"/>
          </p:cNvPicPr>
          <p:nvPr/>
        </p:nvPicPr>
        <p:blipFill>
          <a:blip r:embed="rId3"/>
          <a:srcRect/>
          <a:stretch>
            <a:fillRect/>
          </a:stretch>
        </p:blipFill>
        <p:spPr bwMode="auto">
          <a:xfrm>
            <a:off x="3354388" y="1068388"/>
            <a:ext cx="2249487" cy="3892550"/>
          </a:xfrm>
          <a:prstGeom prst="rect">
            <a:avLst/>
          </a:prstGeom>
          <a:noFill/>
          <a:ln w="9525">
            <a:noFill/>
            <a:miter lim="800000"/>
            <a:headEnd/>
            <a:tailEnd/>
          </a:ln>
        </p:spPr>
      </p:pic>
      <p:pic>
        <p:nvPicPr>
          <p:cNvPr id="223235" name="Picture 3"/>
          <p:cNvPicPr>
            <a:picLocks noChangeAspect="1" noChangeArrowheads="1"/>
          </p:cNvPicPr>
          <p:nvPr/>
        </p:nvPicPr>
        <p:blipFill>
          <a:blip r:embed="rId4"/>
          <a:srcRect/>
          <a:stretch>
            <a:fillRect/>
          </a:stretch>
        </p:blipFill>
        <p:spPr bwMode="auto">
          <a:xfrm>
            <a:off x="7270750" y="228600"/>
            <a:ext cx="1568450" cy="274638"/>
          </a:xfrm>
          <a:prstGeom prst="rect">
            <a:avLst/>
          </a:prstGeom>
          <a:noFill/>
          <a:ln w="9525">
            <a:noFill/>
            <a:miter lim="800000"/>
            <a:headEnd/>
            <a:tailEnd/>
          </a:ln>
        </p:spPr>
      </p:pic>
      <p:sp>
        <p:nvSpPr>
          <p:cNvPr id="223236" name="Rectangle 4"/>
          <p:cNvSpPr>
            <a:spLocks noChangeArrowheads="1"/>
          </p:cNvSpPr>
          <p:nvPr/>
        </p:nvSpPr>
        <p:spPr bwMode="auto">
          <a:xfrm>
            <a:off x="0" y="6653213"/>
            <a:ext cx="9144000" cy="457200"/>
          </a:xfrm>
          <a:prstGeom prst="rect">
            <a:avLst/>
          </a:prstGeom>
          <a:solidFill>
            <a:srgbClr val="EAEBE4"/>
          </a:solidFill>
          <a:ln w="9525">
            <a:noFill/>
            <a:miter lim="800000"/>
            <a:headEnd/>
            <a:tailEnd/>
          </a:ln>
          <a:effectLst/>
        </p:spPr>
        <p:txBody>
          <a:bodyPr wrap="none" anchor="ctr">
            <a:prstTxWarp prst="textNoShape">
              <a:avLst/>
            </a:prstTxWarp>
          </a:bodyPr>
          <a:lstStyle/>
          <a:p>
            <a:pPr algn="ctr" eaLnBrk="1" hangingPunct="1"/>
            <a:endParaRPr kumimoji="1" lang="en-US" sz="2400">
              <a:latin typeface="Times New Roman" charset="0"/>
            </a:endParaRPr>
          </a:p>
        </p:txBody>
      </p:sp>
      <p:sp>
        <p:nvSpPr>
          <p:cNvPr id="223237" name="Rectangle 5"/>
          <p:cNvSpPr>
            <a:spLocks noChangeArrowheads="1"/>
          </p:cNvSpPr>
          <p:nvPr/>
        </p:nvSpPr>
        <p:spPr bwMode="auto">
          <a:xfrm>
            <a:off x="7086600" y="6729413"/>
            <a:ext cx="11430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30833F54-579D-4D44-AFB1-438BF4328247}" type="datetime3">
              <a:rPr kumimoji="1" lang="en-US" sz="800" b="1">
                <a:solidFill>
                  <a:srgbClr val="3F3F2C"/>
                </a:solidFill>
              </a:rPr>
              <a:pPr algn="r" eaLnBrk="1" hangingPunct="1"/>
              <a:t>January 16, 10</a:t>
            </a:fld>
            <a:endParaRPr kumimoji="1" lang="en-US" sz="800" b="1">
              <a:solidFill>
                <a:srgbClr val="3F3F2C"/>
              </a:solidFill>
              <a:latin typeface="Times New Roman" charset="0"/>
            </a:endParaRPr>
          </a:p>
        </p:txBody>
      </p:sp>
      <p:sp>
        <p:nvSpPr>
          <p:cNvPr id="223238" name="Rectangle 6"/>
          <p:cNvSpPr>
            <a:spLocks noChangeArrowheads="1"/>
          </p:cNvSpPr>
          <p:nvPr/>
        </p:nvSpPr>
        <p:spPr bwMode="auto">
          <a:xfrm>
            <a:off x="152400" y="6729413"/>
            <a:ext cx="5943600" cy="152400"/>
          </a:xfrm>
          <a:prstGeom prst="rect">
            <a:avLst/>
          </a:prstGeom>
          <a:noFill/>
          <a:ln w="9525">
            <a:noFill/>
            <a:miter lim="800000"/>
            <a:headEnd/>
            <a:tailEnd/>
          </a:ln>
          <a:effectLst/>
        </p:spPr>
        <p:txBody>
          <a:bodyPr lIns="0" tIns="0" rIns="0" bIns="0">
            <a:prstTxWarp prst="textNoShape">
              <a:avLst/>
            </a:prstTxWarp>
          </a:bodyPr>
          <a:lstStyle/>
          <a:p>
            <a:pPr eaLnBrk="1" hangingPunct="1">
              <a:lnSpc>
                <a:spcPct val="90000"/>
              </a:lnSpc>
            </a:pPr>
            <a:r>
              <a:rPr kumimoji="1" lang="en-US" sz="900" b="1">
                <a:solidFill>
                  <a:srgbClr val="3F3F2C"/>
                </a:solidFill>
              </a:rPr>
              <a:t>Copyright </a:t>
            </a:r>
            <a:r>
              <a:rPr kumimoji="1" lang="en-US" sz="900" b="1">
                <a:solidFill>
                  <a:srgbClr val="3F3F2C"/>
                </a:solidFill>
              </a:rPr>
              <a:t>© 2006-2011 Marshall Cavendish International (Singapore) Pte. Ltd. </a:t>
            </a:r>
          </a:p>
        </p:txBody>
      </p:sp>
      <p:sp>
        <p:nvSpPr>
          <p:cNvPr id="223239" name="Rectangle 7"/>
          <p:cNvSpPr>
            <a:spLocks noChangeArrowheads="1"/>
          </p:cNvSpPr>
          <p:nvPr/>
        </p:nvSpPr>
        <p:spPr bwMode="auto">
          <a:xfrm>
            <a:off x="8534400" y="6729413"/>
            <a:ext cx="3048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EB90A03D-1F97-3D43-926F-B3CB7BF9E5FC}" type="slidenum">
              <a:rPr kumimoji="1" lang="en-US" sz="900">
                <a:solidFill>
                  <a:srgbClr val="3F3F2C"/>
                </a:solidFill>
              </a:rPr>
              <a:pPr algn="r" eaLnBrk="1" hangingPunct="1"/>
              <a:t>39</a:t>
            </a:fld>
            <a:endParaRPr kumimoji="1" lang="en-US" sz="1400">
              <a:latin typeface="Arial" charset="0"/>
            </a:endParaRPr>
          </a:p>
        </p:txBody>
      </p:sp>
      <p:sp>
        <p:nvSpPr>
          <p:cNvPr id="223240" name="Rectangle 8"/>
          <p:cNvSpPr>
            <a:spLocks noChangeArrowheads="1"/>
          </p:cNvSpPr>
          <p:nvPr/>
        </p:nvSpPr>
        <p:spPr bwMode="auto">
          <a:xfrm>
            <a:off x="2971800" y="228600"/>
            <a:ext cx="3657600" cy="533400"/>
          </a:xfrm>
          <a:prstGeom prst="rect">
            <a:avLst/>
          </a:prstGeom>
          <a:solidFill>
            <a:srgbClr val="FF9900"/>
          </a:solidFill>
          <a:ln w="9525">
            <a:solidFill>
              <a:schemeClr val="tx1"/>
            </a:solidFill>
            <a:miter lim="800000"/>
            <a:headEnd/>
            <a:tailEnd/>
          </a:ln>
          <a:effectLst/>
        </p:spPr>
        <p:txBody>
          <a:bodyPr lIns="0" tIns="0" rIns="0" bIns="0" anchor="b">
            <a:prstTxWarp prst="textNoShape">
              <a:avLst/>
            </a:prstTxWarp>
          </a:bodyPr>
          <a:lstStyle/>
          <a:p>
            <a:pPr algn="ctr" eaLnBrk="1" hangingPunct="1"/>
            <a:r>
              <a:rPr lang="en-US" sz="2800">
                <a:solidFill>
                  <a:schemeClr val="tx2"/>
                </a:solidFill>
                <a:latin typeface="Arial" charset="0"/>
              </a:rPr>
              <a:t>Fertilisation</a:t>
            </a:r>
            <a:endParaRPr lang="en-US" sz="4400">
              <a:solidFill>
                <a:schemeClr val="tx2"/>
              </a:solidFill>
              <a:latin typeface="Arial" charset="0"/>
            </a:endParaRPr>
          </a:p>
        </p:txBody>
      </p:sp>
      <p:sp>
        <p:nvSpPr>
          <p:cNvPr id="223241" name="Text Box 9"/>
          <p:cNvSpPr txBox="1">
            <a:spLocks noChangeArrowheads="1"/>
          </p:cNvSpPr>
          <p:nvPr/>
        </p:nvSpPr>
        <p:spPr bwMode="auto">
          <a:xfrm>
            <a:off x="838200" y="5257800"/>
            <a:ext cx="7620000" cy="1735138"/>
          </a:xfrm>
          <a:prstGeom prst="rect">
            <a:avLst/>
          </a:prstGeom>
          <a:solidFill>
            <a:srgbClr val="FFFFCC"/>
          </a:solidFill>
          <a:ln w="9525">
            <a:noFill/>
            <a:miter lim="800000"/>
            <a:headEnd/>
            <a:tailEnd/>
          </a:ln>
          <a:effectLst/>
        </p:spPr>
        <p:txBody>
          <a:bodyPr>
            <a:prstTxWarp prst="textNoShape">
              <a:avLst/>
            </a:prstTxWarp>
            <a:spAutoFit/>
          </a:bodyPr>
          <a:lstStyle/>
          <a:p>
            <a:pPr eaLnBrk="1" hangingPunct="1">
              <a:spcBef>
                <a:spcPct val="50000"/>
              </a:spcBef>
              <a:buFont typeface="Times" charset="0"/>
              <a:buChar char="•"/>
            </a:pPr>
            <a:r>
              <a:rPr lang="en-US" sz="2400">
                <a:latin typeface="Arial" charset="0"/>
              </a:rPr>
              <a:t> The zygote will divide and develop into the </a:t>
            </a:r>
            <a:r>
              <a:rPr lang="en-US" sz="2400" b="1">
                <a:latin typeface="Arial" charset="0"/>
              </a:rPr>
              <a:t>embryo</a:t>
            </a:r>
            <a:r>
              <a:rPr lang="en-US" sz="2400">
                <a:latin typeface="Arial" charset="0"/>
              </a:rPr>
              <a:t> in the seed. </a:t>
            </a:r>
          </a:p>
          <a:p>
            <a:pPr eaLnBrk="1" hangingPunct="1">
              <a:spcBef>
                <a:spcPct val="50000"/>
              </a:spcBef>
              <a:buFont typeface="Times" charset="0"/>
              <a:buChar char="•"/>
            </a:pPr>
            <a:r>
              <a:rPr lang="en-US" sz="2400">
                <a:latin typeface="Arial" charset="0"/>
              </a:rPr>
              <a:t> The endosperm nucleus will divide and give rise to the food storage tissue called the </a:t>
            </a:r>
            <a:r>
              <a:rPr lang="en-US" sz="2400" b="1">
                <a:latin typeface="Arial" charset="0"/>
              </a:rPr>
              <a:t>endosperm</a:t>
            </a:r>
            <a:r>
              <a:rPr lang="en-US" sz="2400">
                <a:latin typeface="Arial" charset="0"/>
              </a:rPr>
              <a:t>.</a:t>
            </a:r>
          </a:p>
        </p:txBody>
      </p:sp>
      <p:sp>
        <p:nvSpPr>
          <p:cNvPr id="223242" name="Oval 10"/>
          <p:cNvSpPr>
            <a:spLocks noChangeArrowheads="1"/>
          </p:cNvSpPr>
          <p:nvPr/>
        </p:nvSpPr>
        <p:spPr bwMode="auto">
          <a:xfrm>
            <a:off x="457200" y="5334000"/>
            <a:ext cx="269875" cy="239713"/>
          </a:xfrm>
          <a:prstGeom prst="ellipse">
            <a:avLst/>
          </a:prstGeom>
          <a:solidFill>
            <a:srgbClr val="FF2332"/>
          </a:solidFill>
          <a:ln w="12700" cap="sq">
            <a:solidFill>
              <a:schemeClr val="tx1"/>
            </a:solidFill>
            <a:round/>
            <a:headEnd type="none" w="sm" len="sm"/>
            <a:tailEnd type="none" w="sm" len="sm"/>
          </a:ln>
          <a:effectLst/>
        </p:spPr>
        <p:txBody>
          <a:bodyPr wrap="none" anchor="ctr">
            <a:prstTxWarp prst="textNoShape">
              <a:avLst/>
            </a:prstTxWarp>
          </a:bodyPr>
          <a:lstStyle/>
          <a:p>
            <a:pPr algn="ctr" eaLnBrk="1" hangingPunct="1"/>
            <a:r>
              <a:rPr kumimoji="1" lang="en-US" sz="1600" b="1">
                <a:solidFill>
                  <a:schemeClr val="bg1"/>
                </a:solidFill>
                <a:latin typeface="Times New Roman" charset="0"/>
              </a:rPr>
              <a:t>9</a:t>
            </a:r>
          </a:p>
        </p:txBody>
      </p:sp>
      <p:sp>
        <p:nvSpPr>
          <p:cNvPr id="223243" name="Line 11"/>
          <p:cNvSpPr>
            <a:spLocks noChangeShapeType="1"/>
          </p:cNvSpPr>
          <p:nvPr/>
        </p:nvSpPr>
        <p:spPr bwMode="auto">
          <a:xfrm flipH="1">
            <a:off x="2590800" y="1752600"/>
            <a:ext cx="16764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3244" name="Text Box 12"/>
          <p:cNvSpPr txBox="1">
            <a:spLocks noChangeArrowheads="1"/>
          </p:cNvSpPr>
          <p:nvPr/>
        </p:nvSpPr>
        <p:spPr bwMode="auto">
          <a:xfrm>
            <a:off x="2057400" y="1600200"/>
            <a:ext cx="6858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style</a:t>
            </a:r>
            <a:endParaRPr lang="en-US" sz="1600" b="1">
              <a:latin typeface="Times New Roman" charset="0"/>
            </a:endParaRPr>
          </a:p>
        </p:txBody>
      </p:sp>
      <p:sp>
        <p:nvSpPr>
          <p:cNvPr id="223245" name="Line 13"/>
          <p:cNvSpPr>
            <a:spLocks noChangeShapeType="1"/>
          </p:cNvSpPr>
          <p:nvPr/>
        </p:nvSpPr>
        <p:spPr bwMode="auto">
          <a:xfrm flipH="1">
            <a:off x="3124200" y="2514600"/>
            <a:ext cx="6096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23246" name="Text Box 14"/>
          <p:cNvSpPr txBox="1">
            <a:spLocks noChangeArrowheads="1"/>
          </p:cNvSpPr>
          <p:nvPr/>
        </p:nvSpPr>
        <p:spPr bwMode="auto">
          <a:xfrm>
            <a:off x="2057400" y="2362200"/>
            <a:ext cx="10668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ovary wall</a:t>
            </a:r>
            <a:endParaRPr lang="en-US" sz="1600" b="1">
              <a:latin typeface="Times New Roman" charset="0"/>
            </a:endParaRPr>
          </a:p>
        </p:txBody>
      </p:sp>
      <p:sp>
        <p:nvSpPr>
          <p:cNvPr id="223247" name="Line 15"/>
          <p:cNvSpPr>
            <a:spLocks noChangeShapeType="1"/>
          </p:cNvSpPr>
          <p:nvPr/>
        </p:nvSpPr>
        <p:spPr bwMode="auto">
          <a:xfrm flipH="1">
            <a:off x="2667000" y="3352800"/>
            <a:ext cx="11430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23248" name="Text Box 16"/>
          <p:cNvSpPr txBox="1">
            <a:spLocks noChangeArrowheads="1"/>
          </p:cNvSpPr>
          <p:nvPr/>
        </p:nvSpPr>
        <p:spPr bwMode="auto">
          <a:xfrm>
            <a:off x="2057400" y="3200400"/>
            <a:ext cx="762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ovule</a:t>
            </a:r>
            <a:endParaRPr lang="en-US" sz="1600" b="1">
              <a:latin typeface="Times New Roman" charset="0"/>
            </a:endParaRPr>
          </a:p>
        </p:txBody>
      </p:sp>
      <p:sp>
        <p:nvSpPr>
          <p:cNvPr id="223249" name="Line 17"/>
          <p:cNvSpPr>
            <a:spLocks noChangeShapeType="1"/>
          </p:cNvSpPr>
          <p:nvPr/>
        </p:nvSpPr>
        <p:spPr bwMode="auto">
          <a:xfrm flipH="1">
            <a:off x="2819400" y="4114800"/>
            <a:ext cx="1752600" cy="2286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23250" name="Line 18"/>
          <p:cNvSpPr>
            <a:spLocks noChangeShapeType="1"/>
          </p:cNvSpPr>
          <p:nvPr/>
        </p:nvSpPr>
        <p:spPr bwMode="auto">
          <a:xfrm flipH="1">
            <a:off x="2895600" y="4267200"/>
            <a:ext cx="1676400" cy="457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23251" name="Text Box 19"/>
          <p:cNvSpPr txBox="1">
            <a:spLocks noChangeArrowheads="1"/>
          </p:cNvSpPr>
          <p:nvPr/>
        </p:nvSpPr>
        <p:spPr bwMode="auto">
          <a:xfrm>
            <a:off x="2057400" y="4191000"/>
            <a:ext cx="762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funicle</a:t>
            </a:r>
            <a:endParaRPr lang="en-US" sz="1600" b="1">
              <a:latin typeface="Times New Roman" charset="0"/>
            </a:endParaRPr>
          </a:p>
        </p:txBody>
      </p:sp>
      <p:sp>
        <p:nvSpPr>
          <p:cNvPr id="223252" name="Text Box 20"/>
          <p:cNvSpPr txBox="1">
            <a:spLocks noChangeArrowheads="1"/>
          </p:cNvSpPr>
          <p:nvPr/>
        </p:nvSpPr>
        <p:spPr bwMode="auto">
          <a:xfrm>
            <a:off x="2057400" y="4572000"/>
            <a:ext cx="9144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placenta</a:t>
            </a:r>
            <a:endParaRPr lang="en-US" sz="1600" b="1">
              <a:latin typeface="Times New Roman" charset="0"/>
            </a:endParaRPr>
          </a:p>
        </p:txBody>
      </p:sp>
      <p:sp>
        <p:nvSpPr>
          <p:cNvPr id="223253" name="Line 21"/>
          <p:cNvSpPr>
            <a:spLocks noChangeShapeType="1"/>
          </p:cNvSpPr>
          <p:nvPr/>
        </p:nvSpPr>
        <p:spPr bwMode="auto">
          <a:xfrm flipH="1">
            <a:off x="3124200" y="3505200"/>
            <a:ext cx="1524000" cy="2286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23254" name="Text Box 22"/>
          <p:cNvSpPr txBox="1">
            <a:spLocks noChangeArrowheads="1"/>
          </p:cNvSpPr>
          <p:nvPr/>
        </p:nvSpPr>
        <p:spPr bwMode="auto">
          <a:xfrm>
            <a:off x="2057400" y="3581400"/>
            <a:ext cx="1219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ovum (egg)</a:t>
            </a:r>
            <a:endParaRPr lang="en-US" sz="1600" b="1">
              <a:latin typeface="Times New Roman" charset="0"/>
            </a:endParaRPr>
          </a:p>
        </p:txBody>
      </p:sp>
      <p:sp>
        <p:nvSpPr>
          <p:cNvPr id="223255" name="Line 23"/>
          <p:cNvSpPr>
            <a:spLocks noChangeShapeType="1"/>
          </p:cNvSpPr>
          <p:nvPr/>
        </p:nvSpPr>
        <p:spPr bwMode="auto">
          <a:xfrm flipH="1" flipV="1">
            <a:off x="2971800" y="2895600"/>
            <a:ext cx="1447800" cy="3810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23256" name="Text Box 24"/>
          <p:cNvSpPr txBox="1">
            <a:spLocks noChangeArrowheads="1"/>
          </p:cNvSpPr>
          <p:nvPr/>
        </p:nvSpPr>
        <p:spPr bwMode="auto">
          <a:xfrm>
            <a:off x="2057400" y="2667000"/>
            <a:ext cx="1066800" cy="5810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definitive nucleus</a:t>
            </a:r>
            <a:endParaRPr lang="en-US" sz="1600" b="1">
              <a:latin typeface="Times New Roman" charset="0"/>
            </a:endParaRPr>
          </a:p>
        </p:txBody>
      </p:sp>
      <p:sp>
        <p:nvSpPr>
          <p:cNvPr id="223257" name="Line 25"/>
          <p:cNvSpPr>
            <a:spLocks noChangeShapeType="1"/>
          </p:cNvSpPr>
          <p:nvPr/>
        </p:nvSpPr>
        <p:spPr bwMode="auto">
          <a:xfrm flipV="1">
            <a:off x="4800600" y="3276600"/>
            <a:ext cx="9906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3258" name="Text Box 26"/>
          <p:cNvSpPr txBox="1">
            <a:spLocks noChangeArrowheads="1"/>
          </p:cNvSpPr>
          <p:nvPr/>
        </p:nvSpPr>
        <p:spPr bwMode="auto">
          <a:xfrm>
            <a:off x="5791200" y="3962400"/>
            <a:ext cx="14478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micropyle</a:t>
            </a:r>
          </a:p>
        </p:txBody>
      </p:sp>
      <p:sp>
        <p:nvSpPr>
          <p:cNvPr id="223259" name="Line 27"/>
          <p:cNvSpPr>
            <a:spLocks noChangeShapeType="1"/>
          </p:cNvSpPr>
          <p:nvPr/>
        </p:nvSpPr>
        <p:spPr bwMode="auto">
          <a:xfrm flipV="1">
            <a:off x="4572000" y="3276600"/>
            <a:ext cx="121920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23260" name="Text Box 28"/>
          <p:cNvSpPr txBox="1">
            <a:spLocks noChangeArrowheads="1"/>
          </p:cNvSpPr>
          <p:nvPr/>
        </p:nvSpPr>
        <p:spPr bwMode="auto">
          <a:xfrm>
            <a:off x="5791200" y="3124200"/>
            <a:ext cx="1600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male gametes</a:t>
            </a:r>
          </a:p>
        </p:txBody>
      </p:sp>
      <p:sp>
        <p:nvSpPr>
          <p:cNvPr id="223261" name="Line 29"/>
          <p:cNvSpPr>
            <a:spLocks noChangeShapeType="1"/>
          </p:cNvSpPr>
          <p:nvPr/>
        </p:nvSpPr>
        <p:spPr bwMode="auto">
          <a:xfrm>
            <a:off x="4572000" y="1143000"/>
            <a:ext cx="12192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23262" name="Text Box 30"/>
          <p:cNvSpPr txBox="1">
            <a:spLocks noChangeArrowheads="1"/>
          </p:cNvSpPr>
          <p:nvPr/>
        </p:nvSpPr>
        <p:spPr bwMode="auto">
          <a:xfrm>
            <a:off x="5791200" y="990600"/>
            <a:ext cx="1600200" cy="5810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germinating pollen grain</a:t>
            </a:r>
          </a:p>
        </p:txBody>
      </p:sp>
      <p:sp>
        <p:nvSpPr>
          <p:cNvPr id="223263" name="Line 31"/>
          <p:cNvSpPr>
            <a:spLocks noChangeShapeType="1"/>
          </p:cNvSpPr>
          <p:nvPr/>
        </p:nvSpPr>
        <p:spPr bwMode="auto">
          <a:xfrm>
            <a:off x="4648200" y="1295400"/>
            <a:ext cx="1143000" cy="457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23264" name="Line 32"/>
          <p:cNvSpPr>
            <a:spLocks noChangeShapeType="1"/>
          </p:cNvSpPr>
          <p:nvPr/>
        </p:nvSpPr>
        <p:spPr bwMode="auto">
          <a:xfrm>
            <a:off x="4876800" y="3810000"/>
            <a:ext cx="914400" cy="3048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23265" name="Line 33"/>
          <p:cNvSpPr>
            <a:spLocks noChangeShapeType="1"/>
          </p:cNvSpPr>
          <p:nvPr/>
        </p:nvSpPr>
        <p:spPr bwMode="auto">
          <a:xfrm>
            <a:off x="4495800" y="1600200"/>
            <a:ext cx="1295400" cy="533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23266" name="Text Box 34"/>
          <p:cNvSpPr txBox="1">
            <a:spLocks noChangeArrowheads="1"/>
          </p:cNvSpPr>
          <p:nvPr/>
        </p:nvSpPr>
        <p:spPr bwMode="auto">
          <a:xfrm>
            <a:off x="5791200" y="1965325"/>
            <a:ext cx="1600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pollen tube</a:t>
            </a:r>
          </a:p>
        </p:txBody>
      </p:sp>
      <p:sp>
        <p:nvSpPr>
          <p:cNvPr id="223267" name="Text Box 35"/>
          <p:cNvSpPr txBox="1">
            <a:spLocks noChangeArrowheads="1"/>
          </p:cNvSpPr>
          <p:nvPr/>
        </p:nvSpPr>
        <p:spPr bwMode="auto">
          <a:xfrm>
            <a:off x="5791200" y="1600200"/>
            <a:ext cx="1600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stigma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685800" y="533400"/>
            <a:ext cx="7772400" cy="5562600"/>
          </a:xfrm>
        </p:spPr>
        <p:txBody>
          <a:bodyPr/>
          <a:lstStyle/>
          <a:p>
            <a:endParaRPr lang="en-US"/>
          </a:p>
        </p:txBody>
      </p:sp>
      <p:pic>
        <p:nvPicPr>
          <p:cNvPr id="47108" name="Picture 4" descr="Fig20 7"/>
          <p:cNvPicPr>
            <a:picLocks noChangeAspect="1" noChangeArrowheads="1"/>
          </p:cNvPicPr>
          <p:nvPr/>
        </p:nvPicPr>
        <p:blipFill>
          <a:blip r:embed="rId2"/>
          <a:srcRect l="64343" t="2113" b="44366"/>
          <a:stretch>
            <a:fillRect/>
          </a:stretch>
        </p:blipFill>
        <p:spPr bwMode="auto">
          <a:xfrm>
            <a:off x="2590800" y="914400"/>
            <a:ext cx="4600575" cy="52578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US"/>
              <a:t>4.1B</a:t>
            </a:r>
          </a:p>
        </p:txBody>
      </p:sp>
      <p:sp>
        <p:nvSpPr>
          <p:cNvPr id="225283" name="Rectangle 3"/>
          <p:cNvSpPr>
            <a:spLocks noGrp="1" noChangeArrowheads="1"/>
          </p:cNvSpPr>
          <p:nvPr>
            <p:ph type="body" idx="1"/>
          </p:nvPr>
        </p:nvSpPr>
        <p:spPr/>
        <p:txBody>
          <a:bodyPr/>
          <a:lstStyle/>
          <a:p>
            <a:pPr>
              <a:buFontTx/>
              <a:buNone/>
            </a:pPr>
            <a:r>
              <a:rPr lang="en-US"/>
              <a:t>2, 3, 4, 5, 7, 8, 9</a:t>
            </a:r>
          </a:p>
          <a:p>
            <a:pPr>
              <a:buFontTx/>
              <a:buNone/>
            </a:pPr>
            <a:endParaRPr lang="en-US"/>
          </a:p>
          <a:p>
            <a:pPr>
              <a:buFontTx/>
              <a:buNone/>
            </a:pPr>
            <a:r>
              <a:rPr lang="en-US"/>
              <a:t>Paper 2</a:t>
            </a:r>
          </a:p>
          <a:p>
            <a:pPr>
              <a:buFontTx/>
              <a:buNone/>
            </a:pPr>
            <a:r>
              <a:rPr lang="en-US"/>
              <a:t>1, 2c(i), (ii)</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685800" y="609600"/>
            <a:ext cx="7772400" cy="533400"/>
          </a:xfrm>
        </p:spPr>
        <p:txBody>
          <a:bodyPr/>
          <a:lstStyle/>
          <a:p>
            <a:r>
              <a:rPr lang="en-US" sz="3600"/>
              <a:t>MCQ</a:t>
            </a:r>
          </a:p>
        </p:txBody>
      </p:sp>
      <p:sp>
        <p:nvSpPr>
          <p:cNvPr id="226307" name="Rectangle 3"/>
          <p:cNvSpPr>
            <a:spLocks noGrp="1" noChangeArrowheads="1"/>
          </p:cNvSpPr>
          <p:nvPr>
            <p:ph type="body" idx="1"/>
          </p:nvPr>
        </p:nvSpPr>
        <p:spPr>
          <a:xfrm>
            <a:off x="685800" y="1371600"/>
            <a:ext cx="7772400" cy="4724400"/>
          </a:xfrm>
        </p:spPr>
        <p:txBody>
          <a:bodyPr/>
          <a:lstStyle/>
          <a:p>
            <a:pPr>
              <a:buFontTx/>
              <a:buNone/>
            </a:pPr>
            <a:r>
              <a:rPr lang="en-US"/>
              <a:t>2 C</a:t>
            </a:r>
          </a:p>
          <a:p>
            <a:pPr>
              <a:buFontTx/>
              <a:buNone/>
            </a:pPr>
            <a:r>
              <a:rPr lang="en-US"/>
              <a:t>3 A</a:t>
            </a:r>
          </a:p>
          <a:p>
            <a:pPr>
              <a:buFontTx/>
              <a:buNone/>
            </a:pPr>
            <a:r>
              <a:rPr lang="en-US"/>
              <a:t>4 D</a:t>
            </a:r>
          </a:p>
          <a:p>
            <a:pPr>
              <a:buFontTx/>
              <a:buNone/>
            </a:pPr>
            <a:r>
              <a:rPr lang="en-US"/>
              <a:t>5 D</a:t>
            </a:r>
          </a:p>
          <a:p>
            <a:pPr>
              <a:buFontTx/>
              <a:buNone/>
            </a:pPr>
            <a:endParaRPr lang="en-US"/>
          </a:p>
          <a:p>
            <a:pPr>
              <a:buFontTx/>
              <a:buNone/>
            </a:pPr>
            <a:r>
              <a:rPr lang="en-US"/>
              <a:t>7 C</a:t>
            </a:r>
          </a:p>
          <a:p>
            <a:pPr>
              <a:buFontTx/>
              <a:buNone/>
            </a:pPr>
            <a:r>
              <a:rPr lang="en-US"/>
              <a:t>8 D</a:t>
            </a:r>
          </a:p>
          <a:p>
            <a:pPr>
              <a:buFontTx/>
              <a:buNone/>
            </a:pPr>
            <a:r>
              <a:rPr lang="en-US"/>
              <a:t>9 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US"/>
              <a:t>1</a:t>
            </a:r>
          </a:p>
        </p:txBody>
      </p:sp>
      <p:sp>
        <p:nvSpPr>
          <p:cNvPr id="227331" name="Rectangle 3"/>
          <p:cNvSpPr>
            <a:spLocks noGrp="1" noChangeArrowheads="1"/>
          </p:cNvSpPr>
          <p:nvPr>
            <p:ph type="body" idx="1"/>
          </p:nvPr>
        </p:nvSpPr>
        <p:spPr/>
        <p:txBody>
          <a:bodyPr/>
          <a:lstStyle/>
          <a:p>
            <a:pPr>
              <a:buFontTx/>
              <a:buNone/>
            </a:pPr>
            <a:r>
              <a:rPr lang="en-US"/>
              <a:t>P –anther</a:t>
            </a:r>
          </a:p>
          <a:p>
            <a:pPr>
              <a:buFontTx/>
              <a:buNone/>
            </a:pPr>
            <a:r>
              <a:rPr lang="en-US"/>
              <a:t>Q – filament</a:t>
            </a:r>
          </a:p>
          <a:p>
            <a:pPr>
              <a:buFontTx/>
              <a:buNone/>
            </a:pPr>
            <a:r>
              <a:rPr lang="en-US"/>
              <a:t>R – pollen grain</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r>
              <a:rPr lang="en-US"/>
              <a:t>(b)(i)</a:t>
            </a:r>
          </a:p>
        </p:txBody>
      </p:sp>
      <p:sp>
        <p:nvSpPr>
          <p:cNvPr id="228355" name="Rectangle 3"/>
          <p:cNvSpPr>
            <a:spLocks noGrp="1" noChangeArrowheads="1"/>
          </p:cNvSpPr>
          <p:nvPr>
            <p:ph type="body" idx="1"/>
          </p:nvPr>
        </p:nvSpPr>
        <p:spPr/>
        <p:txBody>
          <a:bodyPr/>
          <a:lstStyle/>
          <a:p>
            <a:r>
              <a:rPr lang="en-US"/>
              <a:t>Chromosome number is halved as cells divide</a:t>
            </a:r>
          </a:p>
          <a:p>
            <a:endParaRPr lang="en-US"/>
          </a:p>
          <a:p>
            <a:pPr>
              <a:buFontTx/>
              <a:buNone/>
            </a:pPr>
            <a:endParaRPr lang="en-US"/>
          </a:p>
          <a:p>
            <a:pPr>
              <a:buFontTx/>
              <a:buNone/>
            </a:pP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a:t>b(ii)</a:t>
            </a:r>
          </a:p>
        </p:txBody>
      </p:sp>
      <p:sp>
        <p:nvSpPr>
          <p:cNvPr id="229379" name="Rectangle 3"/>
          <p:cNvSpPr>
            <a:spLocks noGrp="1" noChangeArrowheads="1"/>
          </p:cNvSpPr>
          <p:nvPr>
            <p:ph type="body" idx="1"/>
          </p:nvPr>
        </p:nvSpPr>
        <p:spPr/>
        <p:txBody>
          <a:bodyPr/>
          <a:lstStyle/>
          <a:p>
            <a:r>
              <a:rPr lang="en-US"/>
              <a:t>When the male and female gametes fuse together to form a zygote, the chromosome number is restored.  If not, the chromosome number is doubled each time an organism reproduced</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a:t>(c)</a:t>
            </a:r>
          </a:p>
        </p:txBody>
      </p:sp>
      <p:sp>
        <p:nvSpPr>
          <p:cNvPr id="230403" name="Rectangle 3"/>
          <p:cNvSpPr>
            <a:spLocks noGrp="1" noChangeArrowheads="1"/>
          </p:cNvSpPr>
          <p:nvPr>
            <p:ph type="body" idx="1"/>
          </p:nvPr>
        </p:nvSpPr>
        <p:spPr/>
        <p:txBody>
          <a:bodyPr/>
          <a:lstStyle/>
          <a:p>
            <a:r>
              <a:rPr lang="en-US"/>
              <a:t>Stamen produces pollen grains for sexual reproduction.  Hence, nutrients such as glucose and amino acids need to be transported to the stamen for production of the pollen grains via the phloem (structure </a:t>
            </a:r>
            <a:r>
              <a:rPr lang="en-US" b="1"/>
              <a:t>W</a:t>
            </a:r>
            <a:r>
              <a:rPr lang="en-US"/>
              <a:t>)</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a:t>2c</a:t>
            </a:r>
          </a:p>
        </p:txBody>
      </p:sp>
      <p:sp>
        <p:nvSpPr>
          <p:cNvPr id="231427" name="Rectangle 3"/>
          <p:cNvSpPr>
            <a:spLocks noGrp="1" noChangeArrowheads="1"/>
          </p:cNvSpPr>
          <p:nvPr>
            <p:ph type="body" idx="1"/>
          </p:nvPr>
        </p:nvSpPr>
        <p:spPr/>
        <p:txBody>
          <a:bodyPr/>
          <a:lstStyle/>
          <a:p>
            <a:r>
              <a:rPr lang="en-US"/>
              <a:t>Leaves</a:t>
            </a:r>
          </a:p>
          <a:p>
            <a:endParaRPr lang="en-US"/>
          </a:p>
          <a:p>
            <a:r>
              <a:rPr lang="en-US"/>
              <a:t>Sugar are translocated to the fruit via the phloem</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9746" name="Picture 2" descr="2"/>
          <p:cNvPicPr>
            <a:picLocks noChangeAspect="1" noChangeArrowheads="1"/>
          </p:cNvPicPr>
          <p:nvPr/>
        </p:nvPicPr>
        <p:blipFill>
          <a:blip r:embed="rId3"/>
          <a:srcRect/>
          <a:stretch>
            <a:fillRect/>
          </a:stretch>
        </p:blipFill>
        <p:spPr bwMode="auto">
          <a:xfrm>
            <a:off x="1598613" y="985838"/>
            <a:ext cx="4891087" cy="2951162"/>
          </a:xfrm>
          <a:prstGeom prst="rect">
            <a:avLst/>
          </a:prstGeom>
          <a:noFill/>
          <a:ln w="9525">
            <a:noFill/>
            <a:miter lim="800000"/>
            <a:headEnd/>
            <a:tailEnd/>
          </a:ln>
        </p:spPr>
      </p:pic>
      <p:sp>
        <p:nvSpPr>
          <p:cNvPr id="159747" name="Rectangle 3"/>
          <p:cNvSpPr>
            <a:spLocks noChangeArrowheads="1"/>
          </p:cNvSpPr>
          <p:nvPr/>
        </p:nvSpPr>
        <p:spPr bwMode="auto">
          <a:xfrm>
            <a:off x="0" y="6653213"/>
            <a:ext cx="9144000" cy="457200"/>
          </a:xfrm>
          <a:prstGeom prst="rect">
            <a:avLst/>
          </a:prstGeom>
          <a:solidFill>
            <a:srgbClr val="EAEBE4"/>
          </a:solidFill>
          <a:ln w="9525">
            <a:noFill/>
            <a:miter lim="800000"/>
            <a:headEnd/>
            <a:tailEnd/>
          </a:ln>
          <a:effectLst/>
        </p:spPr>
        <p:txBody>
          <a:bodyPr wrap="none" anchor="ctr">
            <a:prstTxWarp prst="textNoShape">
              <a:avLst/>
            </a:prstTxWarp>
          </a:bodyPr>
          <a:lstStyle/>
          <a:p>
            <a:pPr algn="ctr" eaLnBrk="1" hangingPunct="1"/>
            <a:endParaRPr kumimoji="1" lang="en-US" sz="2400">
              <a:latin typeface="Times New Roman" charset="0"/>
            </a:endParaRPr>
          </a:p>
        </p:txBody>
      </p:sp>
      <p:sp>
        <p:nvSpPr>
          <p:cNvPr id="159748" name="Rectangle 4"/>
          <p:cNvSpPr>
            <a:spLocks noChangeArrowheads="1"/>
          </p:cNvSpPr>
          <p:nvPr/>
        </p:nvSpPr>
        <p:spPr bwMode="auto">
          <a:xfrm>
            <a:off x="7086600" y="6729413"/>
            <a:ext cx="11430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1284D213-71EF-BE4C-8B46-C25E7DC6B5F6}" type="datetime3">
              <a:rPr kumimoji="1" lang="en-US" sz="800" b="1">
                <a:solidFill>
                  <a:srgbClr val="3F3F2C"/>
                </a:solidFill>
              </a:rPr>
              <a:pPr algn="r" eaLnBrk="1" hangingPunct="1"/>
              <a:t>January 16, 10</a:t>
            </a:fld>
            <a:endParaRPr kumimoji="1" lang="en-US" sz="800" b="1">
              <a:solidFill>
                <a:srgbClr val="3F3F2C"/>
              </a:solidFill>
              <a:latin typeface="Times New Roman" charset="0"/>
            </a:endParaRPr>
          </a:p>
        </p:txBody>
      </p:sp>
      <p:sp>
        <p:nvSpPr>
          <p:cNvPr id="159749" name="Rectangle 5"/>
          <p:cNvSpPr>
            <a:spLocks noChangeArrowheads="1"/>
          </p:cNvSpPr>
          <p:nvPr/>
        </p:nvSpPr>
        <p:spPr bwMode="auto">
          <a:xfrm>
            <a:off x="152400" y="6729413"/>
            <a:ext cx="5943600" cy="152400"/>
          </a:xfrm>
          <a:prstGeom prst="rect">
            <a:avLst/>
          </a:prstGeom>
          <a:noFill/>
          <a:ln w="9525">
            <a:noFill/>
            <a:miter lim="800000"/>
            <a:headEnd/>
            <a:tailEnd/>
          </a:ln>
          <a:effectLst/>
        </p:spPr>
        <p:txBody>
          <a:bodyPr lIns="0" tIns="0" rIns="0" bIns="0">
            <a:prstTxWarp prst="textNoShape">
              <a:avLst/>
            </a:prstTxWarp>
          </a:bodyPr>
          <a:lstStyle/>
          <a:p>
            <a:pPr eaLnBrk="1" hangingPunct="1">
              <a:lnSpc>
                <a:spcPct val="90000"/>
              </a:lnSpc>
            </a:pPr>
            <a:r>
              <a:rPr kumimoji="1" lang="en-US" sz="900" b="1">
                <a:solidFill>
                  <a:srgbClr val="3F3F2C"/>
                </a:solidFill>
              </a:rPr>
              <a:t>Copyright </a:t>
            </a:r>
            <a:r>
              <a:rPr kumimoji="1" lang="en-US" sz="900" b="1">
                <a:solidFill>
                  <a:srgbClr val="3F3F2C"/>
                </a:solidFill>
              </a:rPr>
              <a:t>© 2006-2011 Marshall Cavendish International (Singapore) Pte. Ltd. </a:t>
            </a:r>
          </a:p>
        </p:txBody>
      </p:sp>
      <p:sp>
        <p:nvSpPr>
          <p:cNvPr id="159750" name="Rectangle 6"/>
          <p:cNvSpPr>
            <a:spLocks noChangeArrowheads="1"/>
          </p:cNvSpPr>
          <p:nvPr/>
        </p:nvSpPr>
        <p:spPr bwMode="auto">
          <a:xfrm>
            <a:off x="8534400" y="6729413"/>
            <a:ext cx="3048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4FF538A9-DB78-124E-A7BA-272953C9E1AB}" type="slidenum">
              <a:rPr kumimoji="1" lang="en-US" sz="900">
                <a:solidFill>
                  <a:srgbClr val="3F3F2C"/>
                </a:solidFill>
              </a:rPr>
              <a:pPr algn="r" eaLnBrk="1" hangingPunct="1"/>
              <a:t>5</a:t>
            </a:fld>
            <a:endParaRPr kumimoji="1" lang="en-US" sz="1400">
              <a:latin typeface="Arial" charset="0"/>
            </a:endParaRPr>
          </a:p>
        </p:txBody>
      </p:sp>
      <p:sp>
        <p:nvSpPr>
          <p:cNvPr id="159751" name="Text Box 7"/>
          <p:cNvSpPr txBox="1">
            <a:spLocks noChangeArrowheads="1"/>
          </p:cNvSpPr>
          <p:nvPr/>
        </p:nvSpPr>
        <p:spPr bwMode="auto">
          <a:xfrm>
            <a:off x="533400" y="4267200"/>
            <a:ext cx="8229600" cy="91440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buFont typeface="Times" charset="0"/>
              <a:buChar char="•"/>
            </a:pPr>
            <a:r>
              <a:rPr lang="en-US">
                <a:latin typeface="Times New Roman" charset="0"/>
              </a:rPr>
              <a:t> In its natural state, the flower is inverted with the standard petal at the bottom.</a:t>
            </a:r>
          </a:p>
          <a:p>
            <a:pPr eaLnBrk="1" hangingPunct="1">
              <a:spcBef>
                <a:spcPct val="50000"/>
              </a:spcBef>
              <a:buFont typeface="Times" charset="0"/>
              <a:buNone/>
            </a:pPr>
            <a:endParaRPr lang="en-US" sz="2400">
              <a:latin typeface="Times New Roman" charset="0"/>
            </a:endParaRPr>
          </a:p>
        </p:txBody>
      </p:sp>
      <p:sp>
        <p:nvSpPr>
          <p:cNvPr id="159752" name="Oval 8"/>
          <p:cNvSpPr>
            <a:spLocks noChangeArrowheads="1"/>
          </p:cNvSpPr>
          <p:nvPr/>
        </p:nvSpPr>
        <p:spPr bwMode="auto">
          <a:xfrm>
            <a:off x="228600" y="4343400"/>
            <a:ext cx="269875" cy="239713"/>
          </a:xfrm>
          <a:prstGeom prst="ellipse">
            <a:avLst/>
          </a:prstGeom>
          <a:solidFill>
            <a:srgbClr val="FF2332"/>
          </a:solidFill>
          <a:ln w="12700" cap="sq">
            <a:solidFill>
              <a:schemeClr val="tx1"/>
            </a:solidFill>
            <a:round/>
            <a:headEnd type="none" w="sm" len="sm"/>
            <a:tailEnd type="none" w="sm" len="sm"/>
          </a:ln>
          <a:effectLst/>
        </p:spPr>
        <p:txBody>
          <a:bodyPr wrap="none" anchor="ctr">
            <a:prstTxWarp prst="textNoShape">
              <a:avLst/>
            </a:prstTxWarp>
          </a:bodyPr>
          <a:lstStyle/>
          <a:p>
            <a:pPr algn="ctr" eaLnBrk="1" hangingPunct="1"/>
            <a:r>
              <a:rPr kumimoji="1" lang="en-US" sz="1600" b="1">
                <a:solidFill>
                  <a:schemeClr val="bg1"/>
                </a:solidFill>
                <a:latin typeface="Times New Roman" charset="0"/>
              </a:rPr>
              <a:t>1</a:t>
            </a:r>
          </a:p>
        </p:txBody>
      </p:sp>
      <p:sp>
        <p:nvSpPr>
          <p:cNvPr id="159753" name="Text Box 9"/>
          <p:cNvSpPr txBox="1">
            <a:spLocks noChangeArrowheads="1"/>
          </p:cNvSpPr>
          <p:nvPr/>
        </p:nvSpPr>
        <p:spPr bwMode="auto">
          <a:xfrm>
            <a:off x="1371600" y="1219200"/>
            <a:ext cx="1600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wing petal</a:t>
            </a:r>
          </a:p>
        </p:txBody>
      </p:sp>
      <p:sp>
        <p:nvSpPr>
          <p:cNvPr id="159754" name="Line 10"/>
          <p:cNvSpPr>
            <a:spLocks noChangeShapeType="1"/>
          </p:cNvSpPr>
          <p:nvPr/>
        </p:nvSpPr>
        <p:spPr bwMode="auto">
          <a:xfrm rot="-312658">
            <a:off x="6175375" y="3195638"/>
            <a:ext cx="533400" cy="381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59755" name="Line 11"/>
          <p:cNvSpPr>
            <a:spLocks noChangeShapeType="1"/>
          </p:cNvSpPr>
          <p:nvPr/>
        </p:nvSpPr>
        <p:spPr bwMode="auto">
          <a:xfrm flipV="1">
            <a:off x="5410200" y="1447800"/>
            <a:ext cx="1295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59756" name="Text Box 12"/>
          <p:cNvSpPr txBox="1">
            <a:spLocks noChangeArrowheads="1"/>
          </p:cNvSpPr>
          <p:nvPr/>
        </p:nvSpPr>
        <p:spPr bwMode="auto">
          <a:xfrm>
            <a:off x="6705600" y="3352800"/>
            <a:ext cx="1219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nectar guide</a:t>
            </a:r>
          </a:p>
        </p:txBody>
      </p:sp>
      <p:sp>
        <p:nvSpPr>
          <p:cNvPr id="159757" name="Text Box 13"/>
          <p:cNvSpPr txBox="1">
            <a:spLocks noChangeArrowheads="1"/>
          </p:cNvSpPr>
          <p:nvPr/>
        </p:nvSpPr>
        <p:spPr bwMode="auto">
          <a:xfrm>
            <a:off x="6705600" y="1295400"/>
            <a:ext cx="1600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standard petal</a:t>
            </a:r>
          </a:p>
        </p:txBody>
      </p:sp>
      <p:sp>
        <p:nvSpPr>
          <p:cNvPr id="159758" name="Line 14"/>
          <p:cNvSpPr>
            <a:spLocks noChangeShapeType="1"/>
          </p:cNvSpPr>
          <p:nvPr/>
        </p:nvSpPr>
        <p:spPr bwMode="auto">
          <a:xfrm flipH="1" flipV="1">
            <a:off x="2286000" y="2209800"/>
            <a:ext cx="533400" cy="457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59759" name="Text Box 15"/>
          <p:cNvSpPr txBox="1">
            <a:spLocks noChangeArrowheads="1"/>
          </p:cNvSpPr>
          <p:nvPr/>
        </p:nvSpPr>
        <p:spPr bwMode="auto">
          <a:xfrm>
            <a:off x="1371600" y="2057400"/>
            <a:ext cx="9906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keel petal</a:t>
            </a:r>
          </a:p>
        </p:txBody>
      </p:sp>
      <p:sp>
        <p:nvSpPr>
          <p:cNvPr id="159760" name="Line 16"/>
          <p:cNvSpPr>
            <a:spLocks noChangeShapeType="1"/>
          </p:cNvSpPr>
          <p:nvPr/>
        </p:nvSpPr>
        <p:spPr bwMode="auto">
          <a:xfrm flipH="1" flipV="1">
            <a:off x="2895600" y="3048000"/>
            <a:ext cx="152400" cy="533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59761" name="Text Box 17"/>
          <p:cNvSpPr txBox="1">
            <a:spLocks noChangeArrowheads="1"/>
          </p:cNvSpPr>
          <p:nvPr/>
        </p:nvSpPr>
        <p:spPr bwMode="auto">
          <a:xfrm>
            <a:off x="2667000" y="3505200"/>
            <a:ext cx="762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stigma</a:t>
            </a:r>
          </a:p>
        </p:txBody>
      </p:sp>
      <p:sp>
        <p:nvSpPr>
          <p:cNvPr id="159762" name="Line 18"/>
          <p:cNvSpPr>
            <a:spLocks noChangeShapeType="1"/>
          </p:cNvSpPr>
          <p:nvPr/>
        </p:nvSpPr>
        <p:spPr bwMode="auto">
          <a:xfrm rot="37953">
            <a:off x="3122613" y="2743200"/>
            <a:ext cx="527050" cy="113665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59763" name="Line 19"/>
          <p:cNvSpPr>
            <a:spLocks noChangeShapeType="1"/>
          </p:cNvSpPr>
          <p:nvPr/>
        </p:nvSpPr>
        <p:spPr bwMode="auto">
          <a:xfrm flipH="1" flipV="1">
            <a:off x="2057400" y="3581400"/>
            <a:ext cx="228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59764" name="Text Box 20"/>
          <p:cNvSpPr txBox="1">
            <a:spLocks noChangeArrowheads="1"/>
          </p:cNvSpPr>
          <p:nvPr/>
        </p:nvSpPr>
        <p:spPr bwMode="auto">
          <a:xfrm>
            <a:off x="1676400" y="3810000"/>
            <a:ext cx="13716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stamen trough</a:t>
            </a:r>
          </a:p>
        </p:txBody>
      </p:sp>
      <p:sp>
        <p:nvSpPr>
          <p:cNvPr id="159765" name="Text Box 21"/>
          <p:cNvSpPr txBox="1">
            <a:spLocks noChangeArrowheads="1"/>
          </p:cNvSpPr>
          <p:nvPr/>
        </p:nvSpPr>
        <p:spPr bwMode="auto">
          <a:xfrm>
            <a:off x="3276600" y="3810000"/>
            <a:ext cx="762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stamen</a:t>
            </a:r>
          </a:p>
        </p:txBody>
      </p:sp>
      <p:sp>
        <p:nvSpPr>
          <p:cNvPr id="159766" name="Line 22"/>
          <p:cNvSpPr>
            <a:spLocks noChangeShapeType="1"/>
          </p:cNvSpPr>
          <p:nvPr/>
        </p:nvSpPr>
        <p:spPr bwMode="auto">
          <a:xfrm flipH="1" flipV="1">
            <a:off x="2362200" y="1447800"/>
            <a:ext cx="990600" cy="609600"/>
          </a:xfrm>
          <a:prstGeom prst="line">
            <a:avLst/>
          </a:prstGeom>
          <a:noFill/>
          <a:ln w="9525">
            <a:solidFill>
              <a:schemeClr val="tx1"/>
            </a:solidFill>
            <a:round/>
            <a:headEnd/>
            <a:tailEnd/>
          </a:ln>
          <a:effectLst/>
        </p:spPr>
        <p:txBody>
          <a:bodyPr>
            <a:prstTxWarp prst="textNoShape">
              <a:avLst/>
            </a:prstTxWarp>
          </a:bodyPr>
          <a:lstStyle/>
          <a:p>
            <a:endParaRPr lang="en-US"/>
          </a:p>
        </p:txBody>
      </p:sp>
      <p:pic>
        <p:nvPicPr>
          <p:cNvPr id="159767" name="Picture 23"/>
          <p:cNvPicPr>
            <a:picLocks noChangeAspect="1" noChangeArrowheads="1"/>
          </p:cNvPicPr>
          <p:nvPr/>
        </p:nvPicPr>
        <p:blipFill>
          <a:blip r:embed="rId4"/>
          <a:srcRect/>
          <a:stretch>
            <a:fillRect/>
          </a:stretch>
        </p:blipFill>
        <p:spPr bwMode="auto">
          <a:xfrm>
            <a:off x="7346950" y="715963"/>
            <a:ext cx="1568450" cy="274637"/>
          </a:xfrm>
          <a:prstGeom prst="rect">
            <a:avLst/>
          </a:prstGeom>
          <a:noFill/>
          <a:ln w="9525">
            <a:noFill/>
            <a:miter lim="800000"/>
            <a:headEnd/>
            <a:tailEnd/>
          </a:ln>
        </p:spPr>
      </p:pic>
      <p:sp>
        <p:nvSpPr>
          <p:cNvPr id="159768" name="Rectangle 24"/>
          <p:cNvSpPr>
            <a:spLocks noChangeArrowheads="1"/>
          </p:cNvSpPr>
          <p:nvPr/>
        </p:nvSpPr>
        <p:spPr bwMode="auto">
          <a:xfrm>
            <a:off x="304800" y="152400"/>
            <a:ext cx="8534400" cy="457200"/>
          </a:xfrm>
          <a:prstGeom prst="rect">
            <a:avLst/>
          </a:prstGeom>
          <a:solidFill>
            <a:srgbClr val="FF9900"/>
          </a:solidFill>
          <a:ln w="9525">
            <a:solidFill>
              <a:schemeClr val="tx1"/>
            </a:solidFill>
            <a:miter lim="800000"/>
            <a:headEnd/>
            <a:tailEnd/>
          </a:ln>
          <a:effectLst/>
        </p:spPr>
        <p:txBody>
          <a:bodyPr lIns="0" tIns="0" rIns="0" bIns="0" anchor="b">
            <a:prstTxWarp prst="textNoShape">
              <a:avLst/>
            </a:prstTxWarp>
          </a:bodyPr>
          <a:lstStyle/>
          <a:p>
            <a:pPr algn="ctr" eaLnBrk="1" hangingPunct="1"/>
            <a:r>
              <a:rPr lang="en-US" sz="2400">
                <a:solidFill>
                  <a:schemeClr val="tx2"/>
                </a:solidFill>
                <a:latin typeface="Arial" charset="0"/>
              </a:rPr>
              <a:t>Pollination in an Insect-pollinated Flower </a:t>
            </a:r>
            <a:r>
              <a:rPr lang="en-US" sz="2400" b="1">
                <a:solidFill>
                  <a:schemeClr val="tx2"/>
                </a:solidFill>
                <a:latin typeface="Arial" charset="0"/>
              </a:rPr>
              <a:t>(</a:t>
            </a:r>
            <a:r>
              <a:rPr lang="en-US" sz="2400" b="1" i="1">
                <a:solidFill>
                  <a:schemeClr val="tx2"/>
                </a:solidFill>
                <a:latin typeface="Arial" charset="0"/>
              </a:rPr>
              <a:t>Clitoria</a:t>
            </a:r>
            <a:r>
              <a:rPr lang="en-US" sz="2400" b="1">
                <a:solidFill>
                  <a:schemeClr val="tx2"/>
                </a:solidFill>
                <a:latin typeface="Arial" charset="0"/>
              </a:rPr>
              <a:t>)</a:t>
            </a:r>
            <a:endParaRPr lang="en-US" sz="3600" b="1">
              <a:solidFill>
                <a:schemeClr val="tx2"/>
              </a:solidFill>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1794" name="Picture 2" descr="3"/>
          <p:cNvPicPr>
            <a:picLocks noChangeAspect="1" noChangeArrowheads="1"/>
          </p:cNvPicPr>
          <p:nvPr/>
        </p:nvPicPr>
        <p:blipFill>
          <a:blip r:embed="rId3"/>
          <a:srcRect/>
          <a:stretch>
            <a:fillRect/>
          </a:stretch>
        </p:blipFill>
        <p:spPr bwMode="auto">
          <a:xfrm>
            <a:off x="1598613" y="985838"/>
            <a:ext cx="4891087" cy="2951162"/>
          </a:xfrm>
          <a:prstGeom prst="rect">
            <a:avLst/>
          </a:prstGeom>
          <a:noFill/>
          <a:ln w="9525">
            <a:noFill/>
            <a:miter lim="800000"/>
            <a:headEnd/>
            <a:tailEnd/>
          </a:ln>
        </p:spPr>
      </p:pic>
      <p:sp>
        <p:nvSpPr>
          <p:cNvPr id="161795" name="Rectangle 3"/>
          <p:cNvSpPr>
            <a:spLocks noChangeArrowheads="1"/>
          </p:cNvSpPr>
          <p:nvPr/>
        </p:nvSpPr>
        <p:spPr bwMode="auto">
          <a:xfrm>
            <a:off x="0" y="6653213"/>
            <a:ext cx="9144000" cy="457200"/>
          </a:xfrm>
          <a:prstGeom prst="rect">
            <a:avLst/>
          </a:prstGeom>
          <a:solidFill>
            <a:srgbClr val="EAEBE4"/>
          </a:solidFill>
          <a:ln w="9525">
            <a:noFill/>
            <a:miter lim="800000"/>
            <a:headEnd/>
            <a:tailEnd/>
          </a:ln>
          <a:effectLst/>
        </p:spPr>
        <p:txBody>
          <a:bodyPr wrap="none" anchor="ctr">
            <a:prstTxWarp prst="textNoShape">
              <a:avLst/>
            </a:prstTxWarp>
          </a:bodyPr>
          <a:lstStyle/>
          <a:p>
            <a:pPr algn="ctr" eaLnBrk="1" hangingPunct="1"/>
            <a:endParaRPr kumimoji="1" lang="en-US" sz="2400">
              <a:latin typeface="Times New Roman" charset="0"/>
            </a:endParaRPr>
          </a:p>
        </p:txBody>
      </p:sp>
      <p:sp>
        <p:nvSpPr>
          <p:cNvPr id="161796" name="Rectangle 4"/>
          <p:cNvSpPr>
            <a:spLocks noChangeArrowheads="1"/>
          </p:cNvSpPr>
          <p:nvPr/>
        </p:nvSpPr>
        <p:spPr bwMode="auto">
          <a:xfrm>
            <a:off x="7086600" y="6729413"/>
            <a:ext cx="11430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D4609B13-2F9B-FB4F-81F6-7F17128A98F6}" type="datetime3">
              <a:rPr kumimoji="1" lang="en-US" sz="800" b="1">
                <a:solidFill>
                  <a:srgbClr val="3F3F2C"/>
                </a:solidFill>
              </a:rPr>
              <a:pPr algn="r" eaLnBrk="1" hangingPunct="1"/>
              <a:t>January 16, 10</a:t>
            </a:fld>
            <a:endParaRPr kumimoji="1" lang="en-US" sz="800" b="1">
              <a:solidFill>
                <a:srgbClr val="3F3F2C"/>
              </a:solidFill>
              <a:latin typeface="Times New Roman" charset="0"/>
            </a:endParaRPr>
          </a:p>
        </p:txBody>
      </p:sp>
      <p:sp>
        <p:nvSpPr>
          <p:cNvPr id="161797" name="Rectangle 5"/>
          <p:cNvSpPr>
            <a:spLocks noChangeArrowheads="1"/>
          </p:cNvSpPr>
          <p:nvPr/>
        </p:nvSpPr>
        <p:spPr bwMode="auto">
          <a:xfrm>
            <a:off x="152400" y="6729413"/>
            <a:ext cx="5943600" cy="152400"/>
          </a:xfrm>
          <a:prstGeom prst="rect">
            <a:avLst/>
          </a:prstGeom>
          <a:noFill/>
          <a:ln w="9525">
            <a:noFill/>
            <a:miter lim="800000"/>
            <a:headEnd/>
            <a:tailEnd/>
          </a:ln>
          <a:effectLst/>
        </p:spPr>
        <p:txBody>
          <a:bodyPr lIns="0" tIns="0" rIns="0" bIns="0">
            <a:prstTxWarp prst="textNoShape">
              <a:avLst/>
            </a:prstTxWarp>
          </a:bodyPr>
          <a:lstStyle/>
          <a:p>
            <a:pPr eaLnBrk="1" hangingPunct="1">
              <a:lnSpc>
                <a:spcPct val="90000"/>
              </a:lnSpc>
            </a:pPr>
            <a:r>
              <a:rPr kumimoji="1" lang="en-US" sz="900" b="1">
                <a:solidFill>
                  <a:srgbClr val="3F3F2C"/>
                </a:solidFill>
              </a:rPr>
              <a:t>Copyright </a:t>
            </a:r>
            <a:r>
              <a:rPr kumimoji="1" lang="en-US" sz="900" b="1">
                <a:solidFill>
                  <a:srgbClr val="3F3F2C"/>
                </a:solidFill>
              </a:rPr>
              <a:t>© 2006-2011 Marshall Cavendish International (Singapore) Pte. Ltd. </a:t>
            </a:r>
          </a:p>
        </p:txBody>
      </p:sp>
      <p:sp>
        <p:nvSpPr>
          <p:cNvPr id="161798" name="Rectangle 6"/>
          <p:cNvSpPr>
            <a:spLocks noChangeArrowheads="1"/>
          </p:cNvSpPr>
          <p:nvPr/>
        </p:nvSpPr>
        <p:spPr bwMode="auto">
          <a:xfrm>
            <a:off x="8534400" y="6729413"/>
            <a:ext cx="3048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5A84909D-C973-9346-8C3E-1CB2DF505027}" type="slidenum">
              <a:rPr kumimoji="1" lang="en-US" sz="900">
                <a:solidFill>
                  <a:srgbClr val="3F3F2C"/>
                </a:solidFill>
              </a:rPr>
              <a:pPr algn="r" eaLnBrk="1" hangingPunct="1"/>
              <a:t>6</a:t>
            </a:fld>
            <a:endParaRPr kumimoji="1" lang="en-US" sz="1400">
              <a:latin typeface="Arial" charset="0"/>
            </a:endParaRPr>
          </a:p>
        </p:txBody>
      </p:sp>
      <p:sp>
        <p:nvSpPr>
          <p:cNvPr id="161799" name="Text Box 7"/>
          <p:cNvSpPr txBox="1">
            <a:spLocks noChangeArrowheads="1"/>
          </p:cNvSpPr>
          <p:nvPr/>
        </p:nvSpPr>
        <p:spPr bwMode="auto">
          <a:xfrm>
            <a:off x="533400" y="4267200"/>
            <a:ext cx="8229600" cy="1735138"/>
          </a:xfrm>
          <a:prstGeom prst="rect">
            <a:avLst/>
          </a:prstGeom>
          <a:solidFill>
            <a:srgbClr val="FFFFCC"/>
          </a:solidFill>
          <a:ln w="9525">
            <a:noFill/>
            <a:miter lim="800000"/>
            <a:headEnd/>
            <a:tailEnd/>
          </a:ln>
          <a:effectLst/>
        </p:spPr>
        <p:txBody>
          <a:bodyPr>
            <a:prstTxWarp prst="textNoShape">
              <a:avLst/>
            </a:prstTxWarp>
            <a:spAutoFit/>
          </a:bodyPr>
          <a:lstStyle/>
          <a:p>
            <a:pPr eaLnBrk="1" hangingPunct="1">
              <a:spcBef>
                <a:spcPct val="50000"/>
              </a:spcBef>
              <a:buFont typeface="Times" charset="0"/>
              <a:buChar char="•"/>
            </a:pPr>
            <a:r>
              <a:rPr lang="en-US" sz="2400">
                <a:latin typeface="Arial" charset="0"/>
              </a:rPr>
              <a:t> In its natural state, the flower is inverted with the standard petal at the bottom.</a:t>
            </a:r>
          </a:p>
          <a:p>
            <a:pPr eaLnBrk="1" hangingPunct="1">
              <a:spcBef>
                <a:spcPct val="50000"/>
              </a:spcBef>
              <a:buFont typeface="Times" charset="0"/>
              <a:buChar char="•"/>
            </a:pPr>
            <a:r>
              <a:rPr lang="en-US" sz="2400">
                <a:latin typeface="Arial" charset="0"/>
              </a:rPr>
              <a:t> When a heavy insect such as a bee visits the flower, it lands on the standard petal. </a:t>
            </a:r>
          </a:p>
        </p:txBody>
      </p:sp>
      <p:sp>
        <p:nvSpPr>
          <p:cNvPr id="161800" name="Oval 8"/>
          <p:cNvSpPr>
            <a:spLocks noChangeArrowheads="1"/>
          </p:cNvSpPr>
          <p:nvPr/>
        </p:nvSpPr>
        <p:spPr bwMode="auto">
          <a:xfrm>
            <a:off x="228600" y="4343400"/>
            <a:ext cx="269875" cy="239713"/>
          </a:xfrm>
          <a:prstGeom prst="ellipse">
            <a:avLst/>
          </a:prstGeom>
          <a:solidFill>
            <a:srgbClr val="FF2332"/>
          </a:solidFill>
          <a:ln w="12700" cap="sq">
            <a:solidFill>
              <a:schemeClr val="tx1"/>
            </a:solidFill>
            <a:round/>
            <a:headEnd type="none" w="sm" len="sm"/>
            <a:tailEnd type="none" w="sm" len="sm"/>
          </a:ln>
          <a:effectLst/>
        </p:spPr>
        <p:txBody>
          <a:bodyPr wrap="none" anchor="ctr">
            <a:prstTxWarp prst="textNoShape">
              <a:avLst/>
            </a:prstTxWarp>
          </a:bodyPr>
          <a:lstStyle/>
          <a:p>
            <a:pPr algn="ctr" eaLnBrk="1" hangingPunct="1"/>
            <a:r>
              <a:rPr kumimoji="1" lang="en-US" sz="1600" b="1">
                <a:solidFill>
                  <a:schemeClr val="bg1"/>
                </a:solidFill>
                <a:latin typeface="Times New Roman" charset="0"/>
              </a:rPr>
              <a:t>1</a:t>
            </a:r>
          </a:p>
        </p:txBody>
      </p:sp>
      <p:sp>
        <p:nvSpPr>
          <p:cNvPr id="161801" name="Text Box 9"/>
          <p:cNvSpPr txBox="1">
            <a:spLocks noChangeArrowheads="1"/>
          </p:cNvSpPr>
          <p:nvPr/>
        </p:nvSpPr>
        <p:spPr bwMode="auto">
          <a:xfrm>
            <a:off x="6705600" y="2362200"/>
            <a:ext cx="838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insect</a:t>
            </a:r>
          </a:p>
        </p:txBody>
      </p:sp>
      <p:sp>
        <p:nvSpPr>
          <p:cNvPr id="161802" name="Text Box 10"/>
          <p:cNvSpPr txBox="1">
            <a:spLocks noChangeArrowheads="1"/>
          </p:cNvSpPr>
          <p:nvPr/>
        </p:nvSpPr>
        <p:spPr bwMode="auto">
          <a:xfrm>
            <a:off x="1371600" y="1219200"/>
            <a:ext cx="1600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wing petal</a:t>
            </a:r>
          </a:p>
        </p:txBody>
      </p:sp>
      <p:sp>
        <p:nvSpPr>
          <p:cNvPr id="161803" name="Text Box 11"/>
          <p:cNvSpPr txBox="1">
            <a:spLocks noChangeArrowheads="1"/>
          </p:cNvSpPr>
          <p:nvPr/>
        </p:nvSpPr>
        <p:spPr bwMode="auto">
          <a:xfrm>
            <a:off x="6705600" y="1295400"/>
            <a:ext cx="1600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standard petal</a:t>
            </a:r>
          </a:p>
        </p:txBody>
      </p:sp>
      <p:sp>
        <p:nvSpPr>
          <p:cNvPr id="161804" name="Line 12"/>
          <p:cNvSpPr>
            <a:spLocks noChangeShapeType="1"/>
          </p:cNvSpPr>
          <p:nvPr/>
        </p:nvSpPr>
        <p:spPr bwMode="auto">
          <a:xfrm flipH="1" flipV="1">
            <a:off x="2286000" y="2209800"/>
            <a:ext cx="533400" cy="457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1805" name="Text Box 13"/>
          <p:cNvSpPr txBox="1">
            <a:spLocks noChangeArrowheads="1"/>
          </p:cNvSpPr>
          <p:nvPr/>
        </p:nvSpPr>
        <p:spPr bwMode="auto">
          <a:xfrm>
            <a:off x="1371600" y="2057400"/>
            <a:ext cx="9906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keel petal</a:t>
            </a:r>
          </a:p>
        </p:txBody>
      </p:sp>
      <p:sp>
        <p:nvSpPr>
          <p:cNvPr id="161806" name="Line 14"/>
          <p:cNvSpPr>
            <a:spLocks noChangeShapeType="1"/>
          </p:cNvSpPr>
          <p:nvPr/>
        </p:nvSpPr>
        <p:spPr bwMode="auto">
          <a:xfrm flipH="1">
            <a:off x="6019800" y="2590800"/>
            <a:ext cx="6096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1807" name="Line 15"/>
          <p:cNvSpPr>
            <a:spLocks noChangeShapeType="1"/>
          </p:cNvSpPr>
          <p:nvPr/>
        </p:nvSpPr>
        <p:spPr bwMode="auto">
          <a:xfrm flipH="1" flipV="1">
            <a:off x="2895600" y="3048000"/>
            <a:ext cx="152400" cy="533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1808" name="Text Box 16"/>
          <p:cNvSpPr txBox="1">
            <a:spLocks noChangeArrowheads="1"/>
          </p:cNvSpPr>
          <p:nvPr/>
        </p:nvSpPr>
        <p:spPr bwMode="auto">
          <a:xfrm>
            <a:off x="2667000" y="3505200"/>
            <a:ext cx="762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stigma</a:t>
            </a:r>
          </a:p>
        </p:txBody>
      </p:sp>
      <p:sp>
        <p:nvSpPr>
          <p:cNvPr id="161809" name="Line 17"/>
          <p:cNvSpPr>
            <a:spLocks noChangeShapeType="1"/>
          </p:cNvSpPr>
          <p:nvPr/>
        </p:nvSpPr>
        <p:spPr bwMode="auto">
          <a:xfrm flipH="1" flipV="1">
            <a:off x="2057400" y="3581400"/>
            <a:ext cx="228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1810" name="Text Box 18"/>
          <p:cNvSpPr txBox="1">
            <a:spLocks noChangeArrowheads="1"/>
          </p:cNvSpPr>
          <p:nvPr/>
        </p:nvSpPr>
        <p:spPr bwMode="auto">
          <a:xfrm>
            <a:off x="1676400" y="3810000"/>
            <a:ext cx="13716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stamen trough</a:t>
            </a:r>
          </a:p>
        </p:txBody>
      </p:sp>
      <p:sp>
        <p:nvSpPr>
          <p:cNvPr id="161811" name="Text Box 19"/>
          <p:cNvSpPr txBox="1">
            <a:spLocks noChangeArrowheads="1"/>
          </p:cNvSpPr>
          <p:nvPr/>
        </p:nvSpPr>
        <p:spPr bwMode="auto">
          <a:xfrm>
            <a:off x="3276600" y="3810000"/>
            <a:ext cx="762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stamen</a:t>
            </a:r>
          </a:p>
        </p:txBody>
      </p:sp>
      <p:sp>
        <p:nvSpPr>
          <p:cNvPr id="161812" name="Line 20"/>
          <p:cNvSpPr>
            <a:spLocks noChangeShapeType="1"/>
          </p:cNvSpPr>
          <p:nvPr/>
        </p:nvSpPr>
        <p:spPr bwMode="auto">
          <a:xfrm rot="-312658">
            <a:off x="5865813" y="3203575"/>
            <a:ext cx="841375" cy="385763"/>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1813" name="Text Box 21"/>
          <p:cNvSpPr txBox="1">
            <a:spLocks noChangeArrowheads="1"/>
          </p:cNvSpPr>
          <p:nvPr/>
        </p:nvSpPr>
        <p:spPr bwMode="auto">
          <a:xfrm>
            <a:off x="6705600" y="3352800"/>
            <a:ext cx="1219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nectar guide</a:t>
            </a:r>
          </a:p>
        </p:txBody>
      </p:sp>
      <p:sp>
        <p:nvSpPr>
          <p:cNvPr id="161814" name="Line 22"/>
          <p:cNvSpPr>
            <a:spLocks noChangeShapeType="1"/>
          </p:cNvSpPr>
          <p:nvPr/>
        </p:nvSpPr>
        <p:spPr bwMode="auto">
          <a:xfrm flipV="1">
            <a:off x="5410200" y="1447800"/>
            <a:ext cx="1295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1815" name="Line 23"/>
          <p:cNvSpPr>
            <a:spLocks noChangeShapeType="1"/>
          </p:cNvSpPr>
          <p:nvPr/>
        </p:nvSpPr>
        <p:spPr bwMode="auto">
          <a:xfrm flipH="1" flipV="1">
            <a:off x="2362200" y="1447800"/>
            <a:ext cx="99060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1816" name="Line 24"/>
          <p:cNvSpPr>
            <a:spLocks noChangeShapeType="1"/>
          </p:cNvSpPr>
          <p:nvPr/>
        </p:nvSpPr>
        <p:spPr bwMode="auto">
          <a:xfrm rot="37953">
            <a:off x="3122613" y="2743200"/>
            <a:ext cx="527050" cy="113665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pic>
        <p:nvPicPr>
          <p:cNvPr id="161817" name="Picture 25"/>
          <p:cNvPicPr>
            <a:picLocks noChangeAspect="1" noChangeArrowheads="1"/>
          </p:cNvPicPr>
          <p:nvPr/>
        </p:nvPicPr>
        <p:blipFill>
          <a:blip r:embed="rId4"/>
          <a:srcRect/>
          <a:stretch>
            <a:fillRect/>
          </a:stretch>
        </p:blipFill>
        <p:spPr bwMode="auto">
          <a:xfrm>
            <a:off x="7346950" y="715963"/>
            <a:ext cx="1568450" cy="274637"/>
          </a:xfrm>
          <a:prstGeom prst="rect">
            <a:avLst/>
          </a:prstGeom>
          <a:noFill/>
          <a:ln w="9525">
            <a:noFill/>
            <a:miter lim="800000"/>
            <a:headEnd/>
            <a:tailEnd/>
          </a:ln>
        </p:spPr>
      </p:pic>
      <p:sp>
        <p:nvSpPr>
          <p:cNvPr id="161818" name="Rectangle 26"/>
          <p:cNvSpPr>
            <a:spLocks noChangeArrowheads="1"/>
          </p:cNvSpPr>
          <p:nvPr/>
        </p:nvSpPr>
        <p:spPr bwMode="auto">
          <a:xfrm>
            <a:off x="304800" y="152400"/>
            <a:ext cx="8534400" cy="457200"/>
          </a:xfrm>
          <a:prstGeom prst="rect">
            <a:avLst/>
          </a:prstGeom>
          <a:solidFill>
            <a:srgbClr val="FF9900"/>
          </a:solidFill>
          <a:ln w="9525">
            <a:solidFill>
              <a:schemeClr val="tx1"/>
            </a:solidFill>
            <a:miter lim="800000"/>
            <a:headEnd/>
            <a:tailEnd/>
          </a:ln>
          <a:effectLst/>
        </p:spPr>
        <p:txBody>
          <a:bodyPr lIns="0" tIns="0" rIns="0" bIns="0" anchor="b">
            <a:prstTxWarp prst="textNoShape">
              <a:avLst/>
            </a:prstTxWarp>
          </a:bodyPr>
          <a:lstStyle/>
          <a:p>
            <a:pPr algn="ctr" eaLnBrk="1" hangingPunct="1"/>
            <a:r>
              <a:rPr lang="en-US" sz="2400">
                <a:solidFill>
                  <a:schemeClr val="tx2"/>
                </a:solidFill>
                <a:latin typeface="Arial" charset="0"/>
              </a:rPr>
              <a:t>Pollination in an Insect-pollinated Flower </a:t>
            </a:r>
            <a:r>
              <a:rPr lang="en-US" sz="2400" b="1">
                <a:solidFill>
                  <a:schemeClr val="tx2"/>
                </a:solidFill>
                <a:latin typeface="Arial" charset="0"/>
              </a:rPr>
              <a:t>(</a:t>
            </a:r>
            <a:r>
              <a:rPr lang="en-US" sz="2400" b="1" i="1">
                <a:solidFill>
                  <a:schemeClr val="tx2"/>
                </a:solidFill>
                <a:latin typeface="Arial" charset="0"/>
              </a:rPr>
              <a:t>Clitoria</a:t>
            </a:r>
            <a:r>
              <a:rPr lang="en-US" sz="2400" b="1">
                <a:solidFill>
                  <a:schemeClr val="tx2"/>
                </a:solidFill>
                <a:latin typeface="Arial" charset="0"/>
              </a:rPr>
              <a:t>)</a:t>
            </a:r>
            <a:endParaRPr lang="en-US" sz="3600" b="1">
              <a:solidFill>
                <a:schemeClr val="tx2"/>
              </a:solidFill>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42" name="Picture 2" descr="4"/>
          <p:cNvPicPr>
            <a:picLocks noChangeAspect="1" noChangeArrowheads="1"/>
          </p:cNvPicPr>
          <p:nvPr/>
        </p:nvPicPr>
        <p:blipFill>
          <a:blip r:embed="rId3"/>
          <a:srcRect/>
          <a:stretch>
            <a:fillRect/>
          </a:stretch>
        </p:blipFill>
        <p:spPr bwMode="auto">
          <a:xfrm>
            <a:off x="1598613" y="985838"/>
            <a:ext cx="4891087" cy="2951162"/>
          </a:xfrm>
          <a:prstGeom prst="rect">
            <a:avLst/>
          </a:prstGeom>
          <a:noFill/>
          <a:ln w="9525">
            <a:noFill/>
            <a:miter lim="800000"/>
            <a:headEnd/>
            <a:tailEnd/>
          </a:ln>
        </p:spPr>
      </p:pic>
      <p:sp>
        <p:nvSpPr>
          <p:cNvPr id="163843" name="Rectangle 3"/>
          <p:cNvSpPr>
            <a:spLocks noChangeArrowheads="1"/>
          </p:cNvSpPr>
          <p:nvPr/>
        </p:nvSpPr>
        <p:spPr bwMode="auto">
          <a:xfrm>
            <a:off x="0" y="6653213"/>
            <a:ext cx="9144000" cy="457200"/>
          </a:xfrm>
          <a:prstGeom prst="rect">
            <a:avLst/>
          </a:prstGeom>
          <a:solidFill>
            <a:srgbClr val="EAEBE4"/>
          </a:solidFill>
          <a:ln w="9525">
            <a:noFill/>
            <a:miter lim="800000"/>
            <a:headEnd/>
            <a:tailEnd/>
          </a:ln>
          <a:effectLst/>
        </p:spPr>
        <p:txBody>
          <a:bodyPr wrap="none" anchor="ctr">
            <a:prstTxWarp prst="textNoShape">
              <a:avLst/>
            </a:prstTxWarp>
          </a:bodyPr>
          <a:lstStyle/>
          <a:p>
            <a:pPr algn="ctr" eaLnBrk="1" hangingPunct="1"/>
            <a:endParaRPr kumimoji="1" lang="en-US" sz="2400">
              <a:latin typeface="Times New Roman" charset="0"/>
            </a:endParaRPr>
          </a:p>
        </p:txBody>
      </p:sp>
      <p:sp>
        <p:nvSpPr>
          <p:cNvPr id="163844" name="Rectangle 4"/>
          <p:cNvSpPr>
            <a:spLocks noChangeArrowheads="1"/>
          </p:cNvSpPr>
          <p:nvPr/>
        </p:nvSpPr>
        <p:spPr bwMode="auto">
          <a:xfrm>
            <a:off x="7086600" y="6729413"/>
            <a:ext cx="11430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E9325468-0A21-8D4B-A99B-209C1539BDC8}" type="datetime3">
              <a:rPr kumimoji="1" lang="en-US" sz="800" b="1">
                <a:solidFill>
                  <a:srgbClr val="3F3F2C"/>
                </a:solidFill>
              </a:rPr>
              <a:pPr algn="r" eaLnBrk="1" hangingPunct="1"/>
              <a:t>January 16, 10</a:t>
            </a:fld>
            <a:endParaRPr kumimoji="1" lang="en-US" sz="800" b="1">
              <a:solidFill>
                <a:srgbClr val="3F3F2C"/>
              </a:solidFill>
              <a:latin typeface="Times New Roman" charset="0"/>
            </a:endParaRPr>
          </a:p>
        </p:txBody>
      </p:sp>
      <p:sp>
        <p:nvSpPr>
          <p:cNvPr id="163845" name="Rectangle 5"/>
          <p:cNvSpPr>
            <a:spLocks noChangeArrowheads="1"/>
          </p:cNvSpPr>
          <p:nvPr/>
        </p:nvSpPr>
        <p:spPr bwMode="auto">
          <a:xfrm>
            <a:off x="152400" y="6729413"/>
            <a:ext cx="5943600" cy="152400"/>
          </a:xfrm>
          <a:prstGeom prst="rect">
            <a:avLst/>
          </a:prstGeom>
          <a:noFill/>
          <a:ln w="9525">
            <a:noFill/>
            <a:miter lim="800000"/>
            <a:headEnd/>
            <a:tailEnd/>
          </a:ln>
          <a:effectLst/>
        </p:spPr>
        <p:txBody>
          <a:bodyPr lIns="0" tIns="0" rIns="0" bIns="0">
            <a:prstTxWarp prst="textNoShape">
              <a:avLst/>
            </a:prstTxWarp>
          </a:bodyPr>
          <a:lstStyle/>
          <a:p>
            <a:pPr eaLnBrk="1" hangingPunct="1">
              <a:lnSpc>
                <a:spcPct val="90000"/>
              </a:lnSpc>
            </a:pPr>
            <a:r>
              <a:rPr kumimoji="1" lang="en-US" sz="900" b="1">
                <a:solidFill>
                  <a:srgbClr val="3F3F2C"/>
                </a:solidFill>
              </a:rPr>
              <a:t>Copyright </a:t>
            </a:r>
            <a:r>
              <a:rPr kumimoji="1" lang="en-US" sz="900" b="1">
                <a:solidFill>
                  <a:srgbClr val="3F3F2C"/>
                </a:solidFill>
              </a:rPr>
              <a:t>© 2006-2011 Marshall Cavendish International (Singapore) Pte. Ltd. </a:t>
            </a:r>
          </a:p>
        </p:txBody>
      </p:sp>
      <p:sp>
        <p:nvSpPr>
          <p:cNvPr id="163846" name="Rectangle 6"/>
          <p:cNvSpPr>
            <a:spLocks noChangeArrowheads="1"/>
          </p:cNvSpPr>
          <p:nvPr/>
        </p:nvSpPr>
        <p:spPr bwMode="auto">
          <a:xfrm>
            <a:off x="8534400" y="6729413"/>
            <a:ext cx="3048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03F32551-98FF-1646-93F7-5F073E37E4D8}" type="slidenum">
              <a:rPr kumimoji="1" lang="en-US" sz="900">
                <a:solidFill>
                  <a:srgbClr val="3F3F2C"/>
                </a:solidFill>
              </a:rPr>
              <a:pPr algn="r" eaLnBrk="1" hangingPunct="1"/>
              <a:t>7</a:t>
            </a:fld>
            <a:endParaRPr kumimoji="1" lang="en-US" sz="1400">
              <a:latin typeface="Arial" charset="0"/>
            </a:endParaRPr>
          </a:p>
        </p:txBody>
      </p:sp>
      <p:sp>
        <p:nvSpPr>
          <p:cNvPr id="163847" name="Text Box 7"/>
          <p:cNvSpPr txBox="1">
            <a:spLocks noChangeArrowheads="1"/>
          </p:cNvSpPr>
          <p:nvPr/>
        </p:nvSpPr>
        <p:spPr bwMode="auto">
          <a:xfrm>
            <a:off x="533400" y="4267200"/>
            <a:ext cx="8229600" cy="457200"/>
          </a:xfrm>
          <a:prstGeom prst="rect">
            <a:avLst/>
          </a:prstGeom>
          <a:solidFill>
            <a:srgbClr val="FFFFCC"/>
          </a:solidFill>
          <a:ln w="9525">
            <a:noFill/>
            <a:miter lim="800000"/>
            <a:headEnd/>
            <a:tailEnd/>
          </a:ln>
          <a:effectLst/>
        </p:spPr>
        <p:txBody>
          <a:bodyPr>
            <a:prstTxWarp prst="textNoShape">
              <a:avLst/>
            </a:prstTxWarp>
            <a:spAutoFit/>
          </a:bodyPr>
          <a:lstStyle/>
          <a:p>
            <a:pPr>
              <a:buFont typeface="Times" charset="0"/>
              <a:buChar char="•"/>
            </a:pPr>
            <a:r>
              <a:rPr lang="en-US" sz="2400">
                <a:latin typeface="Arial" charset="0"/>
              </a:rPr>
              <a:t> The insect follows the nectar guide into the flower.</a:t>
            </a:r>
          </a:p>
        </p:txBody>
      </p:sp>
      <p:sp>
        <p:nvSpPr>
          <p:cNvPr id="163848" name="Oval 8"/>
          <p:cNvSpPr>
            <a:spLocks noChangeArrowheads="1"/>
          </p:cNvSpPr>
          <p:nvPr/>
        </p:nvSpPr>
        <p:spPr bwMode="auto">
          <a:xfrm>
            <a:off x="228600" y="4343400"/>
            <a:ext cx="269875" cy="239713"/>
          </a:xfrm>
          <a:prstGeom prst="ellipse">
            <a:avLst/>
          </a:prstGeom>
          <a:solidFill>
            <a:srgbClr val="FF2332"/>
          </a:solidFill>
          <a:ln w="12700" cap="sq">
            <a:solidFill>
              <a:schemeClr val="tx1"/>
            </a:solidFill>
            <a:round/>
            <a:headEnd type="none" w="sm" len="sm"/>
            <a:tailEnd type="none" w="sm" len="sm"/>
          </a:ln>
          <a:effectLst/>
        </p:spPr>
        <p:txBody>
          <a:bodyPr wrap="none" anchor="ctr">
            <a:prstTxWarp prst="textNoShape">
              <a:avLst/>
            </a:prstTxWarp>
          </a:bodyPr>
          <a:lstStyle/>
          <a:p>
            <a:pPr algn="ctr" eaLnBrk="1" hangingPunct="1"/>
            <a:r>
              <a:rPr kumimoji="1" lang="en-US" sz="1600" b="1">
                <a:solidFill>
                  <a:schemeClr val="bg1"/>
                </a:solidFill>
                <a:latin typeface="Times New Roman" charset="0"/>
              </a:rPr>
              <a:t>2</a:t>
            </a:r>
          </a:p>
        </p:txBody>
      </p:sp>
      <p:sp>
        <p:nvSpPr>
          <p:cNvPr id="163849" name="Text Box 9"/>
          <p:cNvSpPr txBox="1">
            <a:spLocks noChangeArrowheads="1"/>
          </p:cNvSpPr>
          <p:nvPr/>
        </p:nvSpPr>
        <p:spPr bwMode="auto">
          <a:xfrm>
            <a:off x="6705600" y="1295400"/>
            <a:ext cx="1600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standard petal</a:t>
            </a:r>
          </a:p>
        </p:txBody>
      </p:sp>
      <p:sp>
        <p:nvSpPr>
          <p:cNvPr id="163850" name="Text Box 10"/>
          <p:cNvSpPr txBox="1">
            <a:spLocks noChangeArrowheads="1"/>
          </p:cNvSpPr>
          <p:nvPr/>
        </p:nvSpPr>
        <p:spPr bwMode="auto">
          <a:xfrm>
            <a:off x="6705600" y="2362200"/>
            <a:ext cx="838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insect</a:t>
            </a:r>
          </a:p>
        </p:txBody>
      </p:sp>
      <p:sp>
        <p:nvSpPr>
          <p:cNvPr id="163851" name="Text Box 11"/>
          <p:cNvSpPr txBox="1">
            <a:spLocks noChangeArrowheads="1"/>
          </p:cNvSpPr>
          <p:nvPr/>
        </p:nvSpPr>
        <p:spPr bwMode="auto">
          <a:xfrm>
            <a:off x="1371600" y="1219200"/>
            <a:ext cx="1600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wing petal</a:t>
            </a:r>
          </a:p>
        </p:txBody>
      </p:sp>
      <p:sp>
        <p:nvSpPr>
          <p:cNvPr id="163852" name="Line 12"/>
          <p:cNvSpPr>
            <a:spLocks noChangeShapeType="1"/>
          </p:cNvSpPr>
          <p:nvPr/>
        </p:nvSpPr>
        <p:spPr bwMode="auto">
          <a:xfrm flipH="1" flipV="1">
            <a:off x="2286000" y="2209800"/>
            <a:ext cx="533400" cy="457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3853" name="Text Box 13"/>
          <p:cNvSpPr txBox="1">
            <a:spLocks noChangeArrowheads="1"/>
          </p:cNvSpPr>
          <p:nvPr/>
        </p:nvSpPr>
        <p:spPr bwMode="auto">
          <a:xfrm>
            <a:off x="1371600" y="2057400"/>
            <a:ext cx="9906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keel petal</a:t>
            </a:r>
          </a:p>
        </p:txBody>
      </p:sp>
      <p:sp>
        <p:nvSpPr>
          <p:cNvPr id="163854" name="Line 14"/>
          <p:cNvSpPr>
            <a:spLocks noChangeShapeType="1"/>
          </p:cNvSpPr>
          <p:nvPr/>
        </p:nvSpPr>
        <p:spPr bwMode="auto">
          <a:xfrm flipH="1">
            <a:off x="4724400" y="2590800"/>
            <a:ext cx="1905000" cy="76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3855" name="Line 15"/>
          <p:cNvSpPr>
            <a:spLocks noChangeShapeType="1"/>
          </p:cNvSpPr>
          <p:nvPr/>
        </p:nvSpPr>
        <p:spPr bwMode="auto">
          <a:xfrm flipH="1" flipV="1">
            <a:off x="2895600" y="3048000"/>
            <a:ext cx="152400" cy="533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3856" name="Text Box 16"/>
          <p:cNvSpPr txBox="1">
            <a:spLocks noChangeArrowheads="1"/>
          </p:cNvSpPr>
          <p:nvPr/>
        </p:nvSpPr>
        <p:spPr bwMode="auto">
          <a:xfrm>
            <a:off x="2667000" y="3505200"/>
            <a:ext cx="762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stigma</a:t>
            </a:r>
          </a:p>
        </p:txBody>
      </p:sp>
      <p:sp>
        <p:nvSpPr>
          <p:cNvPr id="163857" name="Line 17"/>
          <p:cNvSpPr>
            <a:spLocks noChangeShapeType="1"/>
          </p:cNvSpPr>
          <p:nvPr/>
        </p:nvSpPr>
        <p:spPr bwMode="auto">
          <a:xfrm flipH="1" flipV="1">
            <a:off x="2057400" y="3581400"/>
            <a:ext cx="228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3858" name="Text Box 18"/>
          <p:cNvSpPr txBox="1">
            <a:spLocks noChangeArrowheads="1"/>
          </p:cNvSpPr>
          <p:nvPr/>
        </p:nvSpPr>
        <p:spPr bwMode="auto">
          <a:xfrm>
            <a:off x="1676400" y="3810000"/>
            <a:ext cx="13716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stamen trough</a:t>
            </a:r>
          </a:p>
        </p:txBody>
      </p:sp>
      <p:sp>
        <p:nvSpPr>
          <p:cNvPr id="163859" name="Text Box 19"/>
          <p:cNvSpPr txBox="1">
            <a:spLocks noChangeArrowheads="1"/>
          </p:cNvSpPr>
          <p:nvPr/>
        </p:nvSpPr>
        <p:spPr bwMode="auto">
          <a:xfrm>
            <a:off x="3276600" y="3810000"/>
            <a:ext cx="762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stamen</a:t>
            </a:r>
          </a:p>
        </p:txBody>
      </p:sp>
      <p:sp>
        <p:nvSpPr>
          <p:cNvPr id="163860" name="Line 20"/>
          <p:cNvSpPr>
            <a:spLocks noChangeShapeType="1"/>
          </p:cNvSpPr>
          <p:nvPr/>
        </p:nvSpPr>
        <p:spPr bwMode="auto">
          <a:xfrm rot="-312658">
            <a:off x="6175375" y="3195638"/>
            <a:ext cx="533400" cy="381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3861" name="Text Box 21"/>
          <p:cNvSpPr txBox="1">
            <a:spLocks noChangeArrowheads="1"/>
          </p:cNvSpPr>
          <p:nvPr/>
        </p:nvSpPr>
        <p:spPr bwMode="auto">
          <a:xfrm>
            <a:off x="6705600" y="3352800"/>
            <a:ext cx="1219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nectar guide</a:t>
            </a:r>
          </a:p>
        </p:txBody>
      </p:sp>
      <p:sp>
        <p:nvSpPr>
          <p:cNvPr id="163862" name="Line 22"/>
          <p:cNvSpPr>
            <a:spLocks noChangeShapeType="1"/>
          </p:cNvSpPr>
          <p:nvPr/>
        </p:nvSpPr>
        <p:spPr bwMode="auto">
          <a:xfrm flipV="1">
            <a:off x="5410200" y="1447800"/>
            <a:ext cx="1295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3863" name="Line 23"/>
          <p:cNvSpPr>
            <a:spLocks noChangeShapeType="1"/>
          </p:cNvSpPr>
          <p:nvPr/>
        </p:nvSpPr>
        <p:spPr bwMode="auto">
          <a:xfrm flipH="1" flipV="1">
            <a:off x="2362200" y="1447800"/>
            <a:ext cx="990600" cy="609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3864" name="Line 24"/>
          <p:cNvSpPr>
            <a:spLocks noChangeShapeType="1"/>
          </p:cNvSpPr>
          <p:nvPr/>
        </p:nvSpPr>
        <p:spPr bwMode="auto">
          <a:xfrm rot="37953">
            <a:off x="3122613" y="2743200"/>
            <a:ext cx="527050" cy="113665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pic>
        <p:nvPicPr>
          <p:cNvPr id="163865" name="Picture 25"/>
          <p:cNvPicPr>
            <a:picLocks noChangeAspect="1" noChangeArrowheads="1"/>
          </p:cNvPicPr>
          <p:nvPr/>
        </p:nvPicPr>
        <p:blipFill>
          <a:blip r:embed="rId4"/>
          <a:srcRect/>
          <a:stretch>
            <a:fillRect/>
          </a:stretch>
        </p:blipFill>
        <p:spPr bwMode="auto">
          <a:xfrm>
            <a:off x="7346950" y="715963"/>
            <a:ext cx="1568450" cy="274637"/>
          </a:xfrm>
          <a:prstGeom prst="rect">
            <a:avLst/>
          </a:prstGeom>
          <a:noFill/>
          <a:ln w="9525">
            <a:noFill/>
            <a:miter lim="800000"/>
            <a:headEnd/>
            <a:tailEnd/>
          </a:ln>
        </p:spPr>
      </p:pic>
      <p:sp>
        <p:nvSpPr>
          <p:cNvPr id="163866" name="Rectangle 26"/>
          <p:cNvSpPr>
            <a:spLocks noChangeArrowheads="1"/>
          </p:cNvSpPr>
          <p:nvPr/>
        </p:nvSpPr>
        <p:spPr bwMode="auto">
          <a:xfrm>
            <a:off x="304800" y="152400"/>
            <a:ext cx="8534400" cy="457200"/>
          </a:xfrm>
          <a:prstGeom prst="rect">
            <a:avLst/>
          </a:prstGeom>
          <a:solidFill>
            <a:srgbClr val="FF9900"/>
          </a:solidFill>
          <a:ln w="9525">
            <a:solidFill>
              <a:schemeClr val="tx1"/>
            </a:solidFill>
            <a:miter lim="800000"/>
            <a:headEnd/>
            <a:tailEnd/>
          </a:ln>
          <a:effectLst/>
        </p:spPr>
        <p:txBody>
          <a:bodyPr lIns="0" tIns="0" rIns="0" bIns="0" anchor="b">
            <a:prstTxWarp prst="textNoShape">
              <a:avLst/>
            </a:prstTxWarp>
          </a:bodyPr>
          <a:lstStyle/>
          <a:p>
            <a:pPr algn="ctr" eaLnBrk="1" hangingPunct="1"/>
            <a:r>
              <a:rPr lang="en-US" sz="2400">
                <a:solidFill>
                  <a:schemeClr val="tx2"/>
                </a:solidFill>
                <a:latin typeface="Arial" charset="0"/>
              </a:rPr>
              <a:t>Pollination in an Insect-pollinated Flower </a:t>
            </a:r>
            <a:r>
              <a:rPr lang="en-US" sz="2400" b="1">
                <a:solidFill>
                  <a:schemeClr val="tx2"/>
                </a:solidFill>
                <a:latin typeface="Arial" charset="0"/>
              </a:rPr>
              <a:t>(</a:t>
            </a:r>
            <a:r>
              <a:rPr lang="en-US" sz="2400" b="1" i="1">
                <a:solidFill>
                  <a:schemeClr val="tx2"/>
                </a:solidFill>
                <a:latin typeface="Arial" charset="0"/>
              </a:rPr>
              <a:t>Clitoria</a:t>
            </a:r>
            <a:r>
              <a:rPr lang="en-US" sz="2400" b="1">
                <a:solidFill>
                  <a:schemeClr val="tx2"/>
                </a:solidFill>
                <a:latin typeface="Arial" charset="0"/>
              </a:rPr>
              <a:t>)</a:t>
            </a:r>
            <a:endParaRPr lang="en-US" sz="3600" b="1">
              <a:solidFill>
                <a:schemeClr val="tx2"/>
              </a:solidFill>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5890" name="Picture 2" descr="5-9 main"/>
          <p:cNvPicPr>
            <a:picLocks noChangeAspect="1" noChangeArrowheads="1"/>
          </p:cNvPicPr>
          <p:nvPr/>
        </p:nvPicPr>
        <p:blipFill>
          <a:blip r:embed="rId3"/>
          <a:srcRect/>
          <a:stretch>
            <a:fillRect/>
          </a:stretch>
        </p:blipFill>
        <p:spPr bwMode="auto">
          <a:xfrm>
            <a:off x="1598613" y="985838"/>
            <a:ext cx="4891087" cy="2951162"/>
          </a:xfrm>
          <a:prstGeom prst="rect">
            <a:avLst/>
          </a:prstGeom>
          <a:noFill/>
          <a:ln w="9525">
            <a:noFill/>
            <a:miter lim="800000"/>
            <a:headEnd/>
            <a:tailEnd/>
          </a:ln>
        </p:spPr>
      </p:pic>
      <p:sp>
        <p:nvSpPr>
          <p:cNvPr id="165891" name="Rectangle 3"/>
          <p:cNvSpPr>
            <a:spLocks noChangeArrowheads="1"/>
          </p:cNvSpPr>
          <p:nvPr/>
        </p:nvSpPr>
        <p:spPr bwMode="auto">
          <a:xfrm>
            <a:off x="0" y="6653213"/>
            <a:ext cx="9144000" cy="457200"/>
          </a:xfrm>
          <a:prstGeom prst="rect">
            <a:avLst/>
          </a:prstGeom>
          <a:solidFill>
            <a:srgbClr val="EAEBE4"/>
          </a:solidFill>
          <a:ln w="9525">
            <a:noFill/>
            <a:miter lim="800000"/>
            <a:headEnd/>
            <a:tailEnd/>
          </a:ln>
          <a:effectLst/>
        </p:spPr>
        <p:txBody>
          <a:bodyPr wrap="none" anchor="ctr">
            <a:prstTxWarp prst="textNoShape">
              <a:avLst/>
            </a:prstTxWarp>
          </a:bodyPr>
          <a:lstStyle/>
          <a:p>
            <a:pPr algn="ctr" eaLnBrk="1" hangingPunct="1"/>
            <a:endParaRPr kumimoji="1" lang="en-US" sz="2400">
              <a:latin typeface="Times New Roman" charset="0"/>
            </a:endParaRPr>
          </a:p>
        </p:txBody>
      </p:sp>
      <p:sp>
        <p:nvSpPr>
          <p:cNvPr id="165892" name="Rectangle 4"/>
          <p:cNvSpPr>
            <a:spLocks noChangeArrowheads="1"/>
          </p:cNvSpPr>
          <p:nvPr/>
        </p:nvSpPr>
        <p:spPr bwMode="auto">
          <a:xfrm>
            <a:off x="7086600" y="6729413"/>
            <a:ext cx="11430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D14D4D1F-B191-7D46-AA9A-41D79F6023BA}" type="datetime3">
              <a:rPr kumimoji="1" lang="en-US" sz="800" b="1">
                <a:solidFill>
                  <a:srgbClr val="3F3F2C"/>
                </a:solidFill>
              </a:rPr>
              <a:pPr algn="r" eaLnBrk="1" hangingPunct="1"/>
              <a:t>January 16, 10</a:t>
            </a:fld>
            <a:endParaRPr kumimoji="1" lang="en-US" sz="800" b="1">
              <a:solidFill>
                <a:srgbClr val="3F3F2C"/>
              </a:solidFill>
              <a:latin typeface="Times New Roman" charset="0"/>
            </a:endParaRPr>
          </a:p>
        </p:txBody>
      </p:sp>
      <p:sp>
        <p:nvSpPr>
          <p:cNvPr id="165893" name="Rectangle 5"/>
          <p:cNvSpPr>
            <a:spLocks noChangeArrowheads="1"/>
          </p:cNvSpPr>
          <p:nvPr/>
        </p:nvSpPr>
        <p:spPr bwMode="auto">
          <a:xfrm>
            <a:off x="152400" y="6729413"/>
            <a:ext cx="5943600" cy="152400"/>
          </a:xfrm>
          <a:prstGeom prst="rect">
            <a:avLst/>
          </a:prstGeom>
          <a:noFill/>
          <a:ln w="9525">
            <a:noFill/>
            <a:miter lim="800000"/>
            <a:headEnd/>
            <a:tailEnd/>
          </a:ln>
          <a:effectLst/>
        </p:spPr>
        <p:txBody>
          <a:bodyPr lIns="0" tIns="0" rIns="0" bIns="0">
            <a:prstTxWarp prst="textNoShape">
              <a:avLst/>
            </a:prstTxWarp>
          </a:bodyPr>
          <a:lstStyle/>
          <a:p>
            <a:pPr eaLnBrk="1" hangingPunct="1">
              <a:lnSpc>
                <a:spcPct val="90000"/>
              </a:lnSpc>
            </a:pPr>
            <a:r>
              <a:rPr kumimoji="1" lang="en-US" sz="900" b="1">
                <a:solidFill>
                  <a:srgbClr val="3F3F2C"/>
                </a:solidFill>
              </a:rPr>
              <a:t>Copyright </a:t>
            </a:r>
            <a:r>
              <a:rPr kumimoji="1" lang="en-US" sz="900" b="1">
                <a:solidFill>
                  <a:srgbClr val="3F3F2C"/>
                </a:solidFill>
              </a:rPr>
              <a:t>© 2006-2011 Marshall Cavendish International (Singapore) Pte. Ltd. </a:t>
            </a:r>
          </a:p>
        </p:txBody>
      </p:sp>
      <p:sp>
        <p:nvSpPr>
          <p:cNvPr id="165894" name="Rectangle 6"/>
          <p:cNvSpPr>
            <a:spLocks noChangeArrowheads="1"/>
          </p:cNvSpPr>
          <p:nvPr/>
        </p:nvSpPr>
        <p:spPr bwMode="auto">
          <a:xfrm>
            <a:off x="8534400" y="6729413"/>
            <a:ext cx="3048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CAFC7826-04A0-9E4A-B662-48043747974C}" type="slidenum">
              <a:rPr kumimoji="1" lang="en-US" sz="900">
                <a:solidFill>
                  <a:srgbClr val="3F3F2C"/>
                </a:solidFill>
              </a:rPr>
              <a:pPr algn="r" eaLnBrk="1" hangingPunct="1"/>
              <a:t>8</a:t>
            </a:fld>
            <a:endParaRPr kumimoji="1" lang="en-US" sz="1400">
              <a:latin typeface="Arial" charset="0"/>
            </a:endParaRPr>
          </a:p>
        </p:txBody>
      </p:sp>
      <p:sp>
        <p:nvSpPr>
          <p:cNvPr id="165895" name="Text Box 7"/>
          <p:cNvSpPr txBox="1">
            <a:spLocks noChangeArrowheads="1"/>
          </p:cNvSpPr>
          <p:nvPr/>
        </p:nvSpPr>
        <p:spPr bwMode="auto">
          <a:xfrm>
            <a:off x="533400" y="4267200"/>
            <a:ext cx="8229600" cy="822325"/>
          </a:xfrm>
          <a:prstGeom prst="rect">
            <a:avLst/>
          </a:prstGeom>
          <a:solidFill>
            <a:srgbClr val="FFFFCC"/>
          </a:solidFill>
          <a:ln w="9525">
            <a:noFill/>
            <a:miter lim="800000"/>
            <a:headEnd/>
            <a:tailEnd/>
          </a:ln>
          <a:effectLst/>
        </p:spPr>
        <p:txBody>
          <a:bodyPr>
            <a:prstTxWarp prst="textNoShape">
              <a:avLst/>
            </a:prstTxWarp>
            <a:spAutoFit/>
          </a:bodyPr>
          <a:lstStyle/>
          <a:p>
            <a:pPr eaLnBrk="1" hangingPunct="1">
              <a:spcBef>
                <a:spcPct val="50000"/>
              </a:spcBef>
              <a:buFont typeface="Times" charset="0"/>
              <a:buChar char="•"/>
            </a:pPr>
            <a:r>
              <a:rPr lang="en-US" sz="2400">
                <a:latin typeface="Arial" charset="0"/>
              </a:rPr>
              <a:t> The insect forces its way in between the two wing petals and moves in to collect the nectar.</a:t>
            </a:r>
          </a:p>
        </p:txBody>
      </p:sp>
      <p:sp>
        <p:nvSpPr>
          <p:cNvPr id="165896" name="Oval 8"/>
          <p:cNvSpPr>
            <a:spLocks noChangeArrowheads="1"/>
          </p:cNvSpPr>
          <p:nvPr/>
        </p:nvSpPr>
        <p:spPr bwMode="auto">
          <a:xfrm>
            <a:off x="228600" y="4343400"/>
            <a:ext cx="269875" cy="239713"/>
          </a:xfrm>
          <a:prstGeom prst="ellipse">
            <a:avLst/>
          </a:prstGeom>
          <a:solidFill>
            <a:srgbClr val="FF2332"/>
          </a:solidFill>
          <a:ln w="12700" cap="sq">
            <a:solidFill>
              <a:schemeClr val="tx1"/>
            </a:solidFill>
            <a:round/>
            <a:headEnd type="none" w="sm" len="sm"/>
            <a:tailEnd type="none" w="sm" len="sm"/>
          </a:ln>
          <a:effectLst/>
        </p:spPr>
        <p:txBody>
          <a:bodyPr wrap="none" anchor="ctr">
            <a:prstTxWarp prst="textNoShape">
              <a:avLst/>
            </a:prstTxWarp>
          </a:bodyPr>
          <a:lstStyle/>
          <a:p>
            <a:pPr algn="ctr" eaLnBrk="1" hangingPunct="1"/>
            <a:r>
              <a:rPr kumimoji="1" lang="en-US" sz="1600" b="1">
                <a:solidFill>
                  <a:schemeClr val="bg1"/>
                </a:solidFill>
                <a:latin typeface="Times New Roman" charset="0"/>
              </a:rPr>
              <a:t>3</a:t>
            </a:r>
          </a:p>
        </p:txBody>
      </p:sp>
      <p:sp>
        <p:nvSpPr>
          <p:cNvPr id="165897" name="Line 9"/>
          <p:cNvSpPr>
            <a:spLocks noChangeShapeType="1"/>
          </p:cNvSpPr>
          <p:nvPr/>
        </p:nvSpPr>
        <p:spPr bwMode="auto">
          <a:xfrm flipH="1" flipV="1">
            <a:off x="2286000" y="2209800"/>
            <a:ext cx="3810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5898" name="Text Box 10"/>
          <p:cNvSpPr txBox="1">
            <a:spLocks noChangeArrowheads="1"/>
          </p:cNvSpPr>
          <p:nvPr/>
        </p:nvSpPr>
        <p:spPr bwMode="auto">
          <a:xfrm>
            <a:off x="6705600" y="1295400"/>
            <a:ext cx="1600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standard petal</a:t>
            </a:r>
          </a:p>
        </p:txBody>
      </p:sp>
      <p:sp>
        <p:nvSpPr>
          <p:cNvPr id="165899" name="Line 11"/>
          <p:cNvSpPr>
            <a:spLocks noChangeShapeType="1"/>
          </p:cNvSpPr>
          <p:nvPr/>
        </p:nvSpPr>
        <p:spPr bwMode="auto">
          <a:xfrm flipH="1" flipV="1">
            <a:off x="2362200" y="1447800"/>
            <a:ext cx="7620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5900" name="Text Box 12"/>
          <p:cNvSpPr txBox="1">
            <a:spLocks noChangeArrowheads="1"/>
          </p:cNvSpPr>
          <p:nvPr/>
        </p:nvSpPr>
        <p:spPr bwMode="auto">
          <a:xfrm>
            <a:off x="1371600" y="1219200"/>
            <a:ext cx="1600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wing petal</a:t>
            </a:r>
          </a:p>
        </p:txBody>
      </p:sp>
      <p:sp>
        <p:nvSpPr>
          <p:cNvPr id="165901" name="Text Box 13"/>
          <p:cNvSpPr txBox="1">
            <a:spLocks noChangeArrowheads="1"/>
          </p:cNvSpPr>
          <p:nvPr/>
        </p:nvSpPr>
        <p:spPr bwMode="auto">
          <a:xfrm>
            <a:off x="1371600" y="2057400"/>
            <a:ext cx="9906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keel petal</a:t>
            </a:r>
          </a:p>
        </p:txBody>
      </p:sp>
      <p:sp>
        <p:nvSpPr>
          <p:cNvPr id="165902" name="Line 14"/>
          <p:cNvSpPr>
            <a:spLocks noChangeShapeType="1"/>
          </p:cNvSpPr>
          <p:nvPr/>
        </p:nvSpPr>
        <p:spPr bwMode="auto">
          <a:xfrm rot="166776" flipH="1" flipV="1">
            <a:off x="2895600" y="3048000"/>
            <a:ext cx="152400" cy="533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5903" name="Text Box 15"/>
          <p:cNvSpPr txBox="1">
            <a:spLocks noChangeArrowheads="1"/>
          </p:cNvSpPr>
          <p:nvPr/>
        </p:nvSpPr>
        <p:spPr bwMode="auto">
          <a:xfrm>
            <a:off x="2667000" y="3505200"/>
            <a:ext cx="762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stigma</a:t>
            </a:r>
          </a:p>
        </p:txBody>
      </p:sp>
      <p:sp>
        <p:nvSpPr>
          <p:cNvPr id="165904" name="Line 16"/>
          <p:cNvSpPr>
            <a:spLocks noChangeShapeType="1"/>
          </p:cNvSpPr>
          <p:nvPr/>
        </p:nvSpPr>
        <p:spPr bwMode="auto">
          <a:xfrm rot="-123403">
            <a:off x="3122613" y="2744788"/>
            <a:ext cx="531812" cy="1141412"/>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65905" name="Line 17"/>
          <p:cNvSpPr>
            <a:spLocks noChangeShapeType="1"/>
          </p:cNvSpPr>
          <p:nvPr/>
        </p:nvSpPr>
        <p:spPr bwMode="auto">
          <a:xfrm flipH="1" flipV="1">
            <a:off x="2057400" y="3581400"/>
            <a:ext cx="228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5906" name="Text Box 18"/>
          <p:cNvSpPr txBox="1">
            <a:spLocks noChangeArrowheads="1"/>
          </p:cNvSpPr>
          <p:nvPr/>
        </p:nvSpPr>
        <p:spPr bwMode="auto">
          <a:xfrm>
            <a:off x="1676400" y="3810000"/>
            <a:ext cx="13716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stamen trough</a:t>
            </a:r>
          </a:p>
        </p:txBody>
      </p:sp>
      <p:sp>
        <p:nvSpPr>
          <p:cNvPr id="165907" name="Text Box 19"/>
          <p:cNvSpPr txBox="1">
            <a:spLocks noChangeArrowheads="1"/>
          </p:cNvSpPr>
          <p:nvPr/>
        </p:nvSpPr>
        <p:spPr bwMode="auto">
          <a:xfrm>
            <a:off x="3276600" y="3810000"/>
            <a:ext cx="762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stamen</a:t>
            </a:r>
          </a:p>
        </p:txBody>
      </p:sp>
      <p:sp>
        <p:nvSpPr>
          <p:cNvPr id="165908" name="Text Box 20"/>
          <p:cNvSpPr txBox="1">
            <a:spLocks noChangeArrowheads="1"/>
          </p:cNvSpPr>
          <p:nvPr/>
        </p:nvSpPr>
        <p:spPr bwMode="auto">
          <a:xfrm>
            <a:off x="6705600" y="2362200"/>
            <a:ext cx="1981200" cy="581025"/>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insect entering flower to collect nectar</a:t>
            </a:r>
          </a:p>
        </p:txBody>
      </p:sp>
      <p:sp>
        <p:nvSpPr>
          <p:cNvPr id="165909" name="Line 21"/>
          <p:cNvSpPr>
            <a:spLocks noChangeShapeType="1"/>
          </p:cNvSpPr>
          <p:nvPr/>
        </p:nvSpPr>
        <p:spPr bwMode="auto">
          <a:xfrm flipH="1">
            <a:off x="3733800" y="2590800"/>
            <a:ext cx="2895600" cy="152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5910" name="Line 22"/>
          <p:cNvSpPr>
            <a:spLocks noChangeShapeType="1"/>
          </p:cNvSpPr>
          <p:nvPr/>
        </p:nvSpPr>
        <p:spPr bwMode="auto">
          <a:xfrm rot="-312658">
            <a:off x="6175375" y="3195638"/>
            <a:ext cx="533400" cy="381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5911" name="Text Box 23"/>
          <p:cNvSpPr txBox="1">
            <a:spLocks noChangeArrowheads="1"/>
          </p:cNvSpPr>
          <p:nvPr/>
        </p:nvSpPr>
        <p:spPr bwMode="auto">
          <a:xfrm>
            <a:off x="6705600" y="3352800"/>
            <a:ext cx="1219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nectar guide</a:t>
            </a:r>
          </a:p>
        </p:txBody>
      </p:sp>
      <p:sp>
        <p:nvSpPr>
          <p:cNvPr id="165912" name="Line 24"/>
          <p:cNvSpPr>
            <a:spLocks noChangeShapeType="1"/>
          </p:cNvSpPr>
          <p:nvPr/>
        </p:nvSpPr>
        <p:spPr bwMode="auto">
          <a:xfrm flipV="1">
            <a:off x="5410200" y="1447800"/>
            <a:ext cx="1295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pic>
        <p:nvPicPr>
          <p:cNvPr id="165913" name="Picture 25"/>
          <p:cNvPicPr>
            <a:picLocks noChangeAspect="1" noChangeArrowheads="1"/>
          </p:cNvPicPr>
          <p:nvPr/>
        </p:nvPicPr>
        <p:blipFill>
          <a:blip r:embed="rId4"/>
          <a:srcRect/>
          <a:stretch>
            <a:fillRect/>
          </a:stretch>
        </p:blipFill>
        <p:spPr bwMode="auto">
          <a:xfrm>
            <a:off x="7346950" y="715963"/>
            <a:ext cx="1568450" cy="274637"/>
          </a:xfrm>
          <a:prstGeom prst="rect">
            <a:avLst/>
          </a:prstGeom>
          <a:noFill/>
          <a:ln w="9525">
            <a:noFill/>
            <a:miter lim="800000"/>
            <a:headEnd/>
            <a:tailEnd/>
          </a:ln>
        </p:spPr>
      </p:pic>
      <p:sp>
        <p:nvSpPr>
          <p:cNvPr id="165914" name="Rectangle 26"/>
          <p:cNvSpPr>
            <a:spLocks noChangeArrowheads="1"/>
          </p:cNvSpPr>
          <p:nvPr/>
        </p:nvSpPr>
        <p:spPr bwMode="auto">
          <a:xfrm>
            <a:off x="304800" y="152400"/>
            <a:ext cx="8534400" cy="457200"/>
          </a:xfrm>
          <a:prstGeom prst="rect">
            <a:avLst/>
          </a:prstGeom>
          <a:solidFill>
            <a:srgbClr val="FF9900"/>
          </a:solidFill>
          <a:ln w="9525">
            <a:solidFill>
              <a:schemeClr val="tx1"/>
            </a:solidFill>
            <a:miter lim="800000"/>
            <a:headEnd/>
            <a:tailEnd/>
          </a:ln>
          <a:effectLst/>
        </p:spPr>
        <p:txBody>
          <a:bodyPr lIns="0" tIns="0" rIns="0" bIns="0" anchor="b">
            <a:prstTxWarp prst="textNoShape">
              <a:avLst/>
            </a:prstTxWarp>
          </a:bodyPr>
          <a:lstStyle/>
          <a:p>
            <a:pPr algn="ctr" eaLnBrk="1" hangingPunct="1"/>
            <a:r>
              <a:rPr lang="en-US" sz="2400">
                <a:solidFill>
                  <a:schemeClr val="tx2"/>
                </a:solidFill>
                <a:latin typeface="Arial" charset="0"/>
              </a:rPr>
              <a:t>Pollination in an Insect-pollinated Flower </a:t>
            </a:r>
            <a:r>
              <a:rPr lang="en-US" sz="2400" b="1">
                <a:solidFill>
                  <a:schemeClr val="tx2"/>
                </a:solidFill>
                <a:latin typeface="Arial" charset="0"/>
              </a:rPr>
              <a:t>(</a:t>
            </a:r>
            <a:r>
              <a:rPr lang="en-US" sz="2400" b="1" i="1">
                <a:solidFill>
                  <a:schemeClr val="tx2"/>
                </a:solidFill>
                <a:latin typeface="Arial" charset="0"/>
              </a:rPr>
              <a:t>Clitoria</a:t>
            </a:r>
            <a:r>
              <a:rPr lang="en-US" sz="2400" b="1">
                <a:solidFill>
                  <a:schemeClr val="tx2"/>
                </a:solidFill>
                <a:latin typeface="Arial" charset="0"/>
              </a:rPr>
              <a:t>)</a:t>
            </a:r>
            <a:endParaRPr lang="en-US" sz="3600" b="1">
              <a:solidFill>
                <a:schemeClr val="tx2"/>
              </a:solidFill>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7938" name="Picture 2" descr="5-9 main"/>
          <p:cNvPicPr>
            <a:picLocks noChangeAspect="1" noChangeArrowheads="1"/>
          </p:cNvPicPr>
          <p:nvPr/>
        </p:nvPicPr>
        <p:blipFill>
          <a:blip r:embed="rId3"/>
          <a:srcRect/>
          <a:stretch>
            <a:fillRect/>
          </a:stretch>
        </p:blipFill>
        <p:spPr bwMode="auto">
          <a:xfrm>
            <a:off x="1598613" y="985838"/>
            <a:ext cx="4891087" cy="2951162"/>
          </a:xfrm>
          <a:prstGeom prst="rect">
            <a:avLst/>
          </a:prstGeom>
          <a:noFill/>
          <a:ln w="9525">
            <a:noFill/>
            <a:miter lim="800000"/>
            <a:headEnd/>
            <a:tailEnd/>
          </a:ln>
        </p:spPr>
      </p:pic>
      <p:sp>
        <p:nvSpPr>
          <p:cNvPr id="167939" name="Rectangle 3"/>
          <p:cNvSpPr>
            <a:spLocks noChangeArrowheads="1"/>
          </p:cNvSpPr>
          <p:nvPr/>
        </p:nvSpPr>
        <p:spPr bwMode="auto">
          <a:xfrm>
            <a:off x="0" y="6653213"/>
            <a:ext cx="9144000" cy="457200"/>
          </a:xfrm>
          <a:prstGeom prst="rect">
            <a:avLst/>
          </a:prstGeom>
          <a:solidFill>
            <a:srgbClr val="EAEBE4"/>
          </a:solidFill>
          <a:ln w="9525">
            <a:noFill/>
            <a:miter lim="800000"/>
            <a:headEnd/>
            <a:tailEnd/>
          </a:ln>
          <a:effectLst/>
        </p:spPr>
        <p:txBody>
          <a:bodyPr wrap="none" anchor="ctr">
            <a:prstTxWarp prst="textNoShape">
              <a:avLst/>
            </a:prstTxWarp>
          </a:bodyPr>
          <a:lstStyle/>
          <a:p>
            <a:pPr algn="ctr" eaLnBrk="1" hangingPunct="1"/>
            <a:endParaRPr kumimoji="1" lang="en-US" sz="2400">
              <a:latin typeface="Times New Roman" charset="0"/>
            </a:endParaRPr>
          </a:p>
        </p:txBody>
      </p:sp>
      <p:sp>
        <p:nvSpPr>
          <p:cNvPr id="167940" name="Rectangle 4"/>
          <p:cNvSpPr>
            <a:spLocks noChangeArrowheads="1"/>
          </p:cNvSpPr>
          <p:nvPr/>
        </p:nvSpPr>
        <p:spPr bwMode="auto">
          <a:xfrm>
            <a:off x="7086600" y="6729413"/>
            <a:ext cx="11430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17D9419A-43E2-2649-B9BB-3A5D06B383A4}" type="datetime3">
              <a:rPr kumimoji="1" lang="en-US" sz="800" b="1">
                <a:solidFill>
                  <a:srgbClr val="3F3F2C"/>
                </a:solidFill>
              </a:rPr>
              <a:pPr algn="r" eaLnBrk="1" hangingPunct="1"/>
              <a:t>January 16, 10</a:t>
            </a:fld>
            <a:endParaRPr kumimoji="1" lang="en-US" sz="800" b="1">
              <a:solidFill>
                <a:srgbClr val="3F3F2C"/>
              </a:solidFill>
              <a:latin typeface="Times New Roman" charset="0"/>
            </a:endParaRPr>
          </a:p>
        </p:txBody>
      </p:sp>
      <p:sp>
        <p:nvSpPr>
          <p:cNvPr id="167941" name="Rectangle 5"/>
          <p:cNvSpPr>
            <a:spLocks noChangeArrowheads="1"/>
          </p:cNvSpPr>
          <p:nvPr/>
        </p:nvSpPr>
        <p:spPr bwMode="auto">
          <a:xfrm>
            <a:off x="152400" y="6729413"/>
            <a:ext cx="5943600" cy="152400"/>
          </a:xfrm>
          <a:prstGeom prst="rect">
            <a:avLst/>
          </a:prstGeom>
          <a:noFill/>
          <a:ln w="9525">
            <a:noFill/>
            <a:miter lim="800000"/>
            <a:headEnd/>
            <a:tailEnd/>
          </a:ln>
          <a:effectLst/>
        </p:spPr>
        <p:txBody>
          <a:bodyPr lIns="0" tIns="0" rIns="0" bIns="0">
            <a:prstTxWarp prst="textNoShape">
              <a:avLst/>
            </a:prstTxWarp>
          </a:bodyPr>
          <a:lstStyle/>
          <a:p>
            <a:pPr eaLnBrk="1" hangingPunct="1">
              <a:lnSpc>
                <a:spcPct val="90000"/>
              </a:lnSpc>
            </a:pPr>
            <a:r>
              <a:rPr kumimoji="1" lang="en-US" sz="900" b="1">
                <a:solidFill>
                  <a:srgbClr val="3F3F2C"/>
                </a:solidFill>
              </a:rPr>
              <a:t>Copyright </a:t>
            </a:r>
            <a:r>
              <a:rPr kumimoji="1" lang="en-US" sz="900" b="1">
                <a:solidFill>
                  <a:srgbClr val="3F3F2C"/>
                </a:solidFill>
              </a:rPr>
              <a:t>© 2006-2011 Marshall Cavendish International (Singapore) Pte. Ltd. </a:t>
            </a:r>
          </a:p>
        </p:txBody>
      </p:sp>
      <p:sp>
        <p:nvSpPr>
          <p:cNvPr id="167942" name="Rectangle 6"/>
          <p:cNvSpPr>
            <a:spLocks noChangeArrowheads="1"/>
          </p:cNvSpPr>
          <p:nvPr/>
        </p:nvSpPr>
        <p:spPr bwMode="auto">
          <a:xfrm>
            <a:off x="8534400" y="6729413"/>
            <a:ext cx="304800" cy="152400"/>
          </a:xfrm>
          <a:prstGeom prst="rect">
            <a:avLst/>
          </a:prstGeom>
          <a:noFill/>
          <a:ln w="9525">
            <a:noFill/>
            <a:miter lim="800000"/>
            <a:headEnd/>
            <a:tailEnd/>
          </a:ln>
          <a:effectLst/>
        </p:spPr>
        <p:txBody>
          <a:bodyPr lIns="0" tIns="0" rIns="0" bIns="0">
            <a:prstTxWarp prst="textNoShape">
              <a:avLst/>
            </a:prstTxWarp>
          </a:bodyPr>
          <a:lstStyle/>
          <a:p>
            <a:pPr algn="r" eaLnBrk="1" hangingPunct="1"/>
            <a:fld id="{A5B13BE2-1ABE-3044-96FD-B4113DD7A304}" type="slidenum">
              <a:rPr kumimoji="1" lang="en-US" sz="900">
                <a:solidFill>
                  <a:srgbClr val="3F3F2C"/>
                </a:solidFill>
              </a:rPr>
              <a:pPr algn="r" eaLnBrk="1" hangingPunct="1"/>
              <a:t>9</a:t>
            </a:fld>
            <a:endParaRPr kumimoji="1" lang="en-US" sz="1400">
              <a:latin typeface="Arial" charset="0"/>
            </a:endParaRPr>
          </a:p>
        </p:txBody>
      </p:sp>
      <p:sp>
        <p:nvSpPr>
          <p:cNvPr id="167943" name="Line 7"/>
          <p:cNvSpPr>
            <a:spLocks noChangeShapeType="1"/>
          </p:cNvSpPr>
          <p:nvPr/>
        </p:nvSpPr>
        <p:spPr bwMode="auto">
          <a:xfrm flipH="1" flipV="1">
            <a:off x="2286000" y="2209800"/>
            <a:ext cx="3810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7944" name="Text Box 8"/>
          <p:cNvSpPr txBox="1">
            <a:spLocks noChangeArrowheads="1"/>
          </p:cNvSpPr>
          <p:nvPr/>
        </p:nvSpPr>
        <p:spPr bwMode="auto">
          <a:xfrm>
            <a:off x="1371600" y="1219200"/>
            <a:ext cx="16002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wing petal</a:t>
            </a:r>
          </a:p>
        </p:txBody>
      </p:sp>
      <p:sp>
        <p:nvSpPr>
          <p:cNvPr id="167945" name="Text Box 9"/>
          <p:cNvSpPr txBox="1">
            <a:spLocks noChangeArrowheads="1"/>
          </p:cNvSpPr>
          <p:nvPr/>
        </p:nvSpPr>
        <p:spPr bwMode="auto">
          <a:xfrm>
            <a:off x="1371600" y="2057400"/>
            <a:ext cx="9906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keel petal</a:t>
            </a:r>
          </a:p>
        </p:txBody>
      </p:sp>
      <p:sp>
        <p:nvSpPr>
          <p:cNvPr id="167946" name="Rectangle 10"/>
          <p:cNvSpPr>
            <a:spLocks noChangeArrowheads="1"/>
          </p:cNvSpPr>
          <p:nvPr/>
        </p:nvSpPr>
        <p:spPr bwMode="auto">
          <a:xfrm rot="-1422735">
            <a:off x="1825625" y="2339975"/>
            <a:ext cx="2214563" cy="11557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167947" name="Line 11"/>
          <p:cNvSpPr>
            <a:spLocks noChangeShapeType="1"/>
          </p:cNvSpPr>
          <p:nvPr/>
        </p:nvSpPr>
        <p:spPr bwMode="auto">
          <a:xfrm rot="21319811" flipV="1">
            <a:off x="3730625" y="1676400"/>
            <a:ext cx="1143000" cy="2286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67948" name="Text Box 12"/>
          <p:cNvSpPr txBox="1">
            <a:spLocks noChangeArrowheads="1"/>
          </p:cNvSpPr>
          <p:nvPr/>
        </p:nvSpPr>
        <p:spPr bwMode="auto">
          <a:xfrm>
            <a:off x="6400800" y="3886200"/>
            <a:ext cx="762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stigma</a:t>
            </a:r>
          </a:p>
        </p:txBody>
      </p:sp>
      <p:sp>
        <p:nvSpPr>
          <p:cNvPr id="167949" name="Text Box 13"/>
          <p:cNvSpPr txBox="1">
            <a:spLocks noChangeArrowheads="1"/>
          </p:cNvSpPr>
          <p:nvPr/>
        </p:nvSpPr>
        <p:spPr bwMode="auto">
          <a:xfrm>
            <a:off x="4953000" y="3962400"/>
            <a:ext cx="13716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stamen trough</a:t>
            </a:r>
          </a:p>
        </p:txBody>
      </p:sp>
      <p:sp>
        <p:nvSpPr>
          <p:cNvPr id="167950" name="Text Box 14"/>
          <p:cNvSpPr txBox="1">
            <a:spLocks noChangeArrowheads="1"/>
          </p:cNvSpPr>
          <p:nvPr/>
        </p:nvSpPr>
        <p:spPr bwMode="auto">
          <a:xfrm>
            <a:off x="533400" y="4267200"/>
            <a:ext cx="8229600" cy="1370013"/>
          </a:xfrm>
          <a:prstGeom prst="rect">
            <a:avLst/>
          </a:prstGeom>
          <a:solidFill>
            <a:srgbClr val="FFFFCC"/>
          </a:solidFill>
          <a:ln w="9525">
            <a:noFill/>
            <a:miter lim="800000"/>
            <a:headEnd/>
            <a:tailEnd/>
          </a:ln>
          <a:effectLst/>
        </p:spPr>
        <p:txBody>
          <a:bodyPr>
            <a:prstTxWarp prst="textNoShape">
              <a:avLst/>
            </a:prstTxWarp>
            <a:spAutoFit/>
          </a:bodyPr>
          <a:lstStyle/>
          <a:p>
            <a:pPr eaLnBrk="1" hangingPunct="1">
              <a:spcBef>
                <a:spcPct val="50000"/>
              </a:spcBef>
              <a:buFont typeface="Times" charset="0"/>
              <a:buChar char="•"/>
            </a:pPr>
            <a:r>
              <a:rPr lang="en-US" sz="2400">
                <a:latin typeface="Arial" charset="0"/>
              </a:rPr>
              <a:t> The insect’s back forces the keel petal upwards to expose the stigma and the anthers.  </a:t>
            </a:r>
          </a:p>
          <a:p>
            <a:pPr eaLnBrk="1" hangingPunct="1">
              <a:spcBef>
                <a:spcPct val="50000"/>
              </a:spcBef>
              <a:buFont typeface="Times" charset="0"/>
              <a:buNone/>
            </a:pPr>
            <a:endParaRPr lang="en-US" sz="2400">
              <a:latin typeface="Arial" charset="0"/>
            </a:endParaRPr>
          </a:p>
        </p:txBody>
      </p:sp>
      <p:sp>
        <p:nvSpPr>
          <p:cNvPr id="167951" name="Oval 15"/>
          <p:cNvSpPr>
            <a:spLocks noChangeArrowheads="1"/>
          </p:cNvSpPr>
          <p:nvPr/>
        </p:nvSpPr>
        <p:spPr bwMode="auto">
          <a:xfrm>
            <a:off x="228600" y="4343400"/>
            <a:ext cx="269875" cy="239713"/>
          </a:xfrm>
          <a:prstGeom prst="ellipse">
            <a:avLst/>
          </a:prstGeom>
          <a:solidFill>
            <a:srgbClr val="FF2332"/>
          </a:solidFill>
          <a:ln w="12700" cap="sq">
            <a:solidFill>
              <a:schemeClr val="tx1"/>
            </a:solidFill>
            <a:round/>
            <a:headEnd type="none" w="sm" len="sm"/>
            <a:tailEnd type="none" w="sm" len="sm"/>
          </a:ln>
          <a:effectLst/>
        </p:spPr>
        <p:txBody>
          <a:bodyPr wrap="none" anchor="ctr">
            <a:prstTxWarp prst="textNoShape">
              <a:avLst/>
            </a:prstTxWarp>
          </a:bodyPr>
          <a:lstStyle/>
          <a:p>
            <a:pPr algn="ctr" eaLnBrk="1" hangingPunct="1"/>
            <a:r>
              <a:rPr kumimoji="1" lang="en-US" sz="1600" b="1">
                <a:solidFill>
                  <a:schemeClr val="bg1"/>
                </a:solidFill>
                <a:latin typeface="Times New Roman" charset="0"/>
              </a:rPr>
              <a:t>4</a:t>
            </a:r>
          </a:p>
        </p:txBody>
      </p:sp>
      <p:pic>
        <p:nvPicPr>
          <p:cNvPr id="167952" name="Picture 16"/>
          <p:cNvPicPr>
            <a:picLocks noChangeAspect="1" noChangeArrowheads="1"/>
          </p:cNvPicPr>
          <p:nvPr/>
        </p:nvPicPr>
        <p:blipFill>
          <a:blip r:embed="rId4"/>
          <a:srcRect/>
          <a:stretch>
            <a:fillRect/>
          </a:stretch>
        </p:blipFill>
        <p:spPr bwMode="auto">
          <a:xfrm>
            <a:off x="4572000" y="1143000"/>
            <a:ext cx="4724400" cy="3125788"/>
          </a:xfrm>
          <a:prstGeom prst="rect">
            <a:avLst/>
          </a:prstGeom>
          <a:noFill/>
          <a:ln w="9525">
            <a:noFill/>
            <a:miter lim="800000"/>
            <a:headEnd/>
            <a:tailEnd/>
          </a:ln>
          <a:effectLst/>
        </p:spPr>
      </p:pic>
      <p:sp>
        <p:nvSpPr>
          <p:cNvPr id="167953" name="Line 17"/>
          <p:cNvSpPr>
            <a:spLocks noChangeShapeType="1"/>
          </p:cNvSpPr>
          <p:nvPr/>
        </p:nvSpPr>
        <p:spPr bwMode="auto">
          <a:xfrm rot="-143156">
            <a:off x="4191000" y="2971800"/>
            <a:ext cx="685800" cy="6096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67954" name="Rectangle 18"/>
          <p:cNvSpPr>
            <a:spLocks noChangeArrowheads="1"/>
          </p:cNvSpPr>
          <p:nvPr/>
        </p:nvSpPr>
        <p:spPr bwMode="auto">
          <a:xfrm>
            <a:off x="4876800" y="1600200"/>
            <a:ext cx="3657600" cy="19812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167955" name="Text Box 19"/>
          <p:cNvSpPr txBox="1">
            <a:spLocks noChangeArrowheads="1"/>
          </p:cNvSpPr>
          <p:nvPr/>
        </p:nvSpPr>
        <p:spPr bwMode="auto">
          <a:xfrm>
            <a:off x="6553200" y="1066800"/>
            <a:ext cx="762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stamen</a:t>
            </a:r>
          </a:p>
        </p:txBody>
      </p:sp>
      <p:sp>
        <p:nvSpPr>
          <p:cNvPr id="167956" name="Line 20"/>
          <p:cNvSpPr>
            <a:spLocks noChangeShapeType="1"/>
          </p:cNvSpPr>
          <p:nvPr/>
        </p:nvSpPr>
        <p:spPr bwMode="auto">
          <a:xfrm rot="143156" flipH="1" flipV="1">
            <a:off x="6926263" y="1362075"/>
            <a:ext cx="84137" cy="10033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67957" name="Line 21"/>
          <p:cNvSpPr>
            <a:spLocks noChangeShapeType="1"/>
          </p:cNvSpPr>
          <p:nvPr/>
        </p:nvSpPr>
        <p:spPr bwMode="auto">
          <a:xfrm rot="143156" flipV="1">
            <a:off x="7620000" y="1368425"/>
            <a:ext cx="531813" cy="1219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67958" name="Text Box 22"/>
          <p:cNvSpPr txBox="1">
            <a:spLocks noChangeArrowheads="1"/>
          </p:cNvSpPr>
          <p:nvPr/>
        </p:nvSpPr>
        <p:spPr bwMode="auto">
          <a:xfrm>
            <a:off x="7848600" y="1066800"/>
            <a:ext cx="762000" cy="336550"/>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1600">
                <a:latin typeface="Times New Roman" charset="0"/>
              </a:rPr>
              <a:t>insect</a:t>
            </a:r>
          </a:p>
        </p:txBody>
      </p:sp>
      <p:sp>
        <p:nvSpPr>
          <p:cNvPr id="167959" name="Line 23"/>
          <p:cNvSpPr>
            <a:spLocks noChangeShapeType="1"/>
          </p:cNvSpPr>
          <p:nvPr/>
        </p:nvSpPr>
        <p:spPr bwMode="auto">
          <a:xfrm flipH="1" flipV="1">
            <a:off x="5181600" y="2971800"/>
            <a:ext cx="457200" cy="1066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7960" name="Line 24"/>
          <p:cNvSpPr>
            <a:spLocks noChangeShapeType="1"/>
          </p:cNvSpPr>
          <p:nvPr/>
        </p:nvSpPr>
        <p:spPr bwMode="auto">
          <a:xfrm flipH="1" flipV="1">
            <a:off x="6553200" y="2667000"/>
            <a:ext cx="228600" cy="1219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67961" name="Line 25"/>
          <p:cNvSpPr>
            <a:spLocks noChangeShapeType="1"/>
          </p:cNvSpPr>
          <p:nvPr/>
        </p:nvSpPr>
        <p:spPr bwMode="auto">
          <a:xfrm flipH="1" flipV="1">
            <a:off x="2362200" y="1447800"/>
            <a:ext cx="762000" cy="304800"/>
          </a:xfrm>
          <a:prstGeom prst="line">
            <a:avLst/>
          </a:prstGeom>
          <a:noFill/>
          <a:ln w="9525">
            <a:solidFill>
              <a:schemeClr val="tx1"/>
            </a:solidFill>
            <a:round/>
            <a:headEnd/>
            <a:tailEnd/>
          </a:ln>
          <a:effectLst/>
        </p:spPr>
        <p:txBody>
          <a:bodyPr>
            <a:prstTxWarp prst="textNoShape">
              <a:avLst/>
            </a:prstTxWarp>
          </a:bodyPr>
          <a:lstStyle/>
          <a:p>
            <a:endParaRPr lang="en-US"/>
          </a:p>
        </p:txBody>
      </p:sp>
      <p:pic>
        <p:nvPicPr>
          <p:cNvPr id="167962" name="Picture 26"/>
          <p:cNvPicPr>
            <a:picLocks noChangeAspect="1" noChangeArrowheads="1"/>
          </p:cNvPicPr>
          <p:nvPr/>
        </p:nvPicPr>
        <p:blipFill>
          <a:blip r:embed="rId5"/>
          <a:srcRect/>
          <a:stretch>
            <a:fillRect/>
          </a:stretch>
        </p:blipFill>
        <p:spPr bwMode="auto">
          <a:xfrm>
            <a:off x="7346950" y="715963"/>
            <a:ext cx="1568450" cy="274637"/>
          </a:xfrm>
          <a:prstGeom prst="rect">
            <a:avLst/>
          </a:prstGeom>
          <a:noFill/>
          <a:ln w="9525">
            <a:noFill/>
            <a:miter lim="800000"/>
            <a:headEnd/>
            <a:tailEnd/>
          </a:ln>
        </p:spPr>
      </p:pic>
      <p:sp>
        <p:nvSpPr>
          <p:cNvPr id="167963" name="Rectangle 27"/>
          <p:cNvSpPr>
            <a:spLocks noChangeArrowheads="1"/>
          </p:cNvSpPr>
          <p:nvPr/>
        </p:nvSpPr>
        <p:spPr bwMode="auto">
          <a:xfrm>
            <a:off x="304800" y="152400"/>
            <a:ext cx="8534400" cy="457200"/>
          </a:xfrm>
          <a:prstGeom prst="rect">
            <a:avLst/>
          </a:prstGeom>
          <a:solidFill>
            <a:srgbClr val="FF9900"/>
          </a:solidFill>
          <a:ln w="9525">
            <a:solidFill>
              <a:schemeClr val="tx1"/>
            </a:solidFill>
            <a:miter lim="800000"/>
            <a:headEnd/>
            <a:tailEnd/>
          </a:ln>
          <a:effectLst/>
        </p:spPr>
        <p:txBody>
          <a:bodyPr lIns="0" tIns="0" rIns="0" bIns="0" anchor="b">
            <a:prstTxWarp prst="textNoShape">
              <a:avLst/>
            </a:prstTxWarp>
          </a:bodyPr>
          <a:lstStyle/>
          <a:p>
            <a:pPr algn="ctr" eaLnBrk="1" hangingPunct="1"/>
            <a:r>
              <a:rPr lang="en-US" sz="2400">
                <a:solidFill>
                  <a:schemeClr val="tx2"/>
                </a:solidFill>
                <a:latin typeface="Arial" charset="0"/>
              </a:rPr>
              <a:t>Pollination in an Insect-pollinated Flower </a:t>
            </a:r>
            <a:r>
              <a:rPr lang="en-US" sz="2400" b="1">
                <a:solidFill>
                  <a:schemeClr val="tx2"/>
                </a:solidFill>
                <a:latin typeface="Arial" charset="0"/>
              </a:rPr>
              <a:t>(</a:t>
            </a:r>
            <a:r>
              <a:rPr lang="en-US" sz="2400" b="1" i="1">
                <a:solidFill>
                  <a:schemeClr val="tx2"/>
                </a:solidFill>
                <a:latin typeface="Arial" charset="0"/>
              </a:rPr>
              <a:t>Clitoria</a:t>
            </a:r>
            <a:r>
              <a:rPr lang="en-US" sz="2400" b="1">
                <a:solidFill>
                  <a:schemeClr val="tx2"/>
                </a:solidFill>
                <a:latin typeface="Arial" charset="0"/>
              </a:rPr>
              <a:t>)</a:t>
            </a:r>
            <a:endParaRPr lang="en-US" sz="3600" b="1">
              <a:solidFill>
                <a:schemeClr val="tx2"/>
              </a:solidFill>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2897</Words>
  <Application>Microsoft Macintosh PowerPoint</Application>
  <PresentationFormat>On-screen Show (4:3)</PresentationFormat>
  <Paragraphs>574</Paragraphs>
  <Slides>46</Slides>
  <Notes>35</Notes>
  <HiddenSlides>0</HiddenSlides>
  <MMClips>0</MMClips>
  <ScaleCrop>false</ScaleCrop>
  <HeadingPairs>
    <vt:vector size="4" baseType="variant">
      <vt:variant>
        <vt:lpstr>Design Template</vt:lpstr>
      </vt:variant>
      <vt:variant>
        <vt:i4>1</vt:i4>
      </vt:variant>
      <vt:variant>
        <vt:lpstr>Slide Titles</vt:lpstr>
      </vt:variant>
      <vt:variant>
        <vt:i4>46</vt:i4>
      </vt:variant>
    </vt:vector>
  </HeadingPairs>
  <TitlesOfParts>
    <vt:vector size="4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The Structure and Pollination of a Wind-Pollinated Flower</vt:lpstr>
      <vt:lpstr>Slide 15</vt:lpstr>
      <vt:lpstr>Slide 16</vt:lpstr>
      <vt:lpstr>Slide 17</vt:lpstr>
      <vt:lpstr>Slide 18</vt:lpstr>
      <vt:lpstr>Slide 19</vt:lpstr>
      <vt:lpstr>Slide 20</vt:lpstr>
      <vt:lpstr>Slide 21</vt:lpstr>
      <vt:lpstr>Slide 22</vt:lpstr>
      <vt:lpstr>Slide 23</vt:lpstr>
      <vt:lpstr>Pollination in Ischaemum</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4.1B</vt:lpstr>
      <vt:lpstr>MCQ</vt:lpstr>
      <vt:lpstr>1</vt:lpstr>
      <vt:lpstr>(b)(i)</vt:lpstr>
      <vt:lpstr>b(ii)</vt:lpstr>
      <vt:lpstr>(c)</vt:lpstr>
      <vt:lpstr>2c</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Bernard</dc:creator>
  <cp:lastModifiedBy>Bernard</cp:lastModifiedBy>
  <cp:revision>1</cp:revision>
  <dcterms:created xsi:type="dcterms:W3CDTF">2010-01-16T12:44:18Z</dcterms:created>
  <dcterms:modified xsi:type="dcterms:W3CDTF">2010-01-16T12:44:49Z</dcterms:modified>
</cp:coreProperties>
</file>